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61" r:id="rId1"/>
  </p:sldMasterIdLst>
  <p:notesMasterIdLst>
    <p:notesMasterId r:id="rId41"/>
  </p:notesMasterIdLst>
  <p:handoutMasterIdLst>
    <p:handoutMasterId r:id="rId42"/>
  </p:handoutMasterIdLst>
  <p:sldIdLst>
    <p:sldId id="518" r:id="rId2"/>
    <p:sldId id="520" r:id="rId3"/>
    <p:sldId id="521" r:id="rId4"/>
    <p:sldId id="522" r:id="rId5"/>
    <p:sldId id="524" r:id="rId6"/>
    <p:sldId id="577" r:id="rId7"/>
    <p:sldId id="537" r:id="rId8"/>
    <p:sldId id="523" r:id="rId9"/>
    <p:sldId id="525" r:id="rId10"/>
    <p:sldId id="562" r:id="rId11"/>
    <p:sldId id="576" r:id="rId12"/>
    <p:sldId id="581" r:id="rId13"/>
    <p:sldId id="502" r:id="rId14"/>
    <p:sldId id="568" r:id="rId15"/>
    <p:sldId id="544" r:id="rId16"/>
    <p:sldId id="569" r:id="rId17"/>
    <p:sldId id="553" r:id="rId18"/>
    <p:sldId id="554" r:id="rId19"/>
    <p:sldId id="547" r:id="rId20"/>
    <p:sldId id="582" r:id="rId21"/>
    <p:sldId id="566" r:id="rId22"/>
    <p:sldId id="543" r:id="rId23"/>
    <p:sldId id="583" r:id="rId24"/>
    <p:sldId id="567" r:id="rId25"/>
    <p:sldId id="570" r:id="rId26"/>
    <p:sldId id="571" r:id="rId27"/>
    <p:sldId id="579" r:id="rId28"/>
    <p:sldId id="580" r:id="rId29"/>
    <p:sldId id="572" r:id="rId30"/>
    <p:sldId id="584" r:id="rId31"/>
    <p:sldId id="539" r:id="rId32"/>
    <p:sldId id="534" r:id="rId33"/>
    <p:sldId id="575" r:id="rId34"/>
    <p:sldId id="564" r:id="rId35"/>
    <p:sldId id="586" r:id="rId36"/>
    <p:sldId id="585" r:id="rId37"/>
    <p:sldId id="578" r:id="rId38"/>
    <p:sldId id="587" r:id="rId39"/>
    <p:sldId id="57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EEEE"/>
    <a:srgbClr val="FFFFB3"/>
    <a:srgbClr val="EEC604"/>
    <a:srgbClr val="FDFF76"/>
    <a:srgbClr val="FFFFFF"/>
    <a:srgbClr val="43B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6" autoAdjust="0"/>
    <p:restoredTop sz="79710" autoAdjust="0"/>
  </p:normalViewPr>
  <p:slideViewPr>
    <p:cSldViewPr snapToGrid="0">
      <p:cViewPr>
        <p:scale>
          <a:sx n="108" d="100"/>
          <a:sy n="108" d="100"/>
        </p:scale>
        <p:origin x="-1664" y="-72"/>
      </p:cViewPr>
      <p:guideLst>
        <p:guide orient="horz" pos="2164"/>
        <p:guide pos="4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2439896"/>
        <c:axId val="2102436680"/>
      </c:lineChart>
      <c:catAx>
        <c:axId val="2102439896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2102436680"/>
        <c:crosses val="autoZero"/>
        <c:auto val="1"/>
        <c:lblAlgn val="ctr"/>
        <c:lblOffset val="100"/>
        <c:noMultiLvlLbl val="1"/>
      </c:catAx>
      <c:valAx>
        <c:axId val="2102436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02439896"/>
        <c:crosses val="autoZero"/>
        <c:crossBetween val="between"/>
        <c:dispUnits>
          <c:builtInUnit val="millions"/>
          <c:dispUnitsLbl>
            <c:layout/>
          </c:dispUnitsLbl>
        </c:dispUnits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Picture 1" descr="total_endo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3186" y="1407745"/>
          <a:ext cx="7981967" cy="399894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EED-F973-024F-9CF0-C878DE927514}" type="datetimeFigureOut">
              <a:rPr lang="en-US" smtClean="0">
                <a:latin typeface="Arial" pitchFamily="34" charset="0"/>
              </a:rPr>
              <a:pPr/>
              <a:t>3/4/13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358E9-0BD0-A840-BABC-EED8623003FB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26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6BBB0A6-3B30-2D46-8681-C1493D55A0EF}" type="datetimeFigureOut">
              <a:rPr lang="en-US" smtClean="0"/>
              <a:pPr/>
              <a:t>3/4/13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C82A3EF7-70D2-6F43-B2CC-06F0F10C8C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3845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3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14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224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41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382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5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91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99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04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899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41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99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499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00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038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884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91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874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27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259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14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43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020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24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33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44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2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A3EF7-70D2-6F43-B2CC-06F0F10C8C2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304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55541"/>
            <a:ext cx="9144000" cy="60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184" y="3897743"/>
            <a:ext cx="7772400" cy="1198079"/>
          </a:xfrm>
        </p:spPr>
        <p:txBody>
          <a:bodyPr anchor="t" anchorCtr="0">
            <a:normAutofit/>
          </a:bodyPr>
          <a:lstStyle>
            <a:lvl1pPr>
              <a:defRPr sz="2800" b="0" i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85874" y="6457950"/>
            <a:ext cx="153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Recruiting Solutions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55541"/>
            <a:ext cx="9144000" cy="60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85874" y="6457950"/>
            <a:ext cx="153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Recruiting Solutions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rot="5400000">
            <a:off x="4162425" y="1876425"/>
            <a:ext cx="819150" cy="9144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9000">
                <a:srgbClr val="D9D9D9"/>
              </a:gs>
              <a:gs pos="100000">
                <a:srgbClr val="D9D9D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6255541"/>
            <a:ext cx="9144000" cy="602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 userDrawn="1"/>
        </p:nvSpPr>
        <p:spPr>
          <a:xfrm>
            <a:off x="1285874" y="6457950"/>
            <a:ext cx="1539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Recruiting Solutions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695" y="412354"/>
            <a:ext cx="2990383" cy="7451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 userDrawn="1"/>
        </p:nvSpPr>
        <p:spPr bwMode="auto">
          <a:xfrm rot="5400000">
            <a:off x="4162425" y="1876425"/>
            <a:ext cx="819150" cy="9144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69000">
                <a:srgbClr val="D9D9D9"/>
              </a:gs>
              <a:gs pos="100000">
                <a:srgbClr val="D9D9D9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3184" y="5100386"/>
            <a:ext cx="6400800" cy="1371600"/>
          </a:xfrm>
        </p:spPr>
        <p:txBody>
          <a:bodyPr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spc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3492592" y="3059760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936128" y="567241"/>
            <a:ext cx="4278101" cy="941832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Skills &amp; Endorsements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452" y="0"/>
            <a:ext cx="9141548" cy="686646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6000">
                <a:schemeClr val="tx1">
                  <a:lumMod val="85000"/>
                  <a:lumOff val="15000"/>
                </a:schemeClr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698395" y="2509067"/>
            <a:ext cx="4203343" cy="104067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4561" y="3498281"/>
            <a:ext cx="7772400" cy="1198079"/>
          </a:xfrm>
        </p:spPr>
        <p:txBody>
          <a:bodyPr anchor="b" anchorCtr="0">
            <a:normAutofit/>
          </a:bodyPr>
          <a:lstStyle>
            <a:lvl1pPr>
              <a:defRPr sz="2400" b="0"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04561" y="4700923"/>
            <a:ext cx="6400800" cy="13716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000" spc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in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56" t="29864"/>
          <a:stretch>
            <a:fillRect/>
          </a:stretch>
        </p:blipFill>
        <p:spPr>
          <a:xfrm>
            <a:off x="5273070" y="3250555"/>
            <a:ext cx="3870930" cy="3607445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©2012 LinkedIn Corporation.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87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with Inbu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452" y="0"/>
            <a:ext cx="9141548" cy="686646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6000">
                <a:schemeClr val="tx1">
                  <a:lumMod val="85000"/>
                  <a:lumOff val="15000"/>
                </a:schemeClr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0" descr="i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556" t="29864"/>
          <a:stretch>
            <a:fillRect/>
          </a:stretch>
        </p:blipFill>
        <p:spPr>
          <a:xfrm>
            <a:off x="5273070" y="3250555"/>
            <a:ext cx="3870930" cy="3607445"/>
          </a:xfrm>
          <a:prstGeom prst="rect">
            <a:avLst/>
          </a:prstGeom>
        </p:spPr>
      </p:pic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7482" y="6457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©2012 LinkedIn Corporation.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3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>
              <a:buClr>
                <a:schemeClr val="accent5"/>
              </a:buClr>
              <a:defRPr/>
            </a:lvl2pPr>
            <a:lvl3pPr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>
              <a:buClr>
                <a:schemeClr val="accent5"/>
              </a:buClr>
              <a:defRPr/>
            </a:lvl4pPr>
            <a:lvl5pPr>
              <a:buClr>
                <a:schemeClr val="accent5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3299691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section header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78562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section subhead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000"/>
            </a:lvl1pPr>
            <a:lvl2pPr>
              <a:buClr>
                <a:schemeClr val="accent5"/>
              </a:buClr>
              <a:buFont typeface="Arial" pitchFamily="34" charset="0"/>
              <a:buChar char="–"/>
              <a:defRPr sz="1800"/>
            </a:lvl2pPr>
            <a:lvl3pPr>
              <a:buClr>
                <a:schemeClr val="accent1"/>
              </a:buClr>
              <a:buFont typeface="Wingdings" pitchFamily="2" charset="2"/>
              <a:buChar char="§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000"/>
            </a:lvl1pPr>
            <a:lvl2pPr>
              <a:buClr>
                <a:schemeClr val="accent5"/>
              </a:buClr>
              <a:defRPr sz="1800"/>
            </a:lvl2pPr>
            <a:lvl3pPr>
              <a:buClr>
                <a:schemeClr val="tx2"/>
              </a:buClr>
              <a:buFont typeface="Wingdings" pitchFamily="2" charset="2"/>
              <a:buChar char="§"/>
              <a:defRPr sz="1600"/>
            </a:lvl3pPr>
            <a:lvl4pPr>
              <a:buClr>
                <a:schemeClr val="accent5"/>
              </a:buClr>
              <a:defRPr sz="1400"/>
            </a:lvl4pPr>
            <a:lvl5pPr>
              <a:buClr>
                <a:schemeClr val="accent5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75717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ame Side Corner Rectangle 8"/>
          <p:cNvSpPr/>
          <p:nvPr userDrawn="1"/>
        </p:nvSpPr>
        <p:spPr>
          <a:xfrm>
            <a:off x="0" y="6254496"/>
            <a:ext cx="9144000" cy="603504"/>
          </a:xfrm>
          <a:prstGeom prst="round2SameRect">
            <a:avLst>
              <a:gd name="adj1" fmla="val 13429"/>
              <a:gd name="adj2" fmla="val 0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68000">
                <a:srgbClr val="FFFFFF"/>
              </a:gs>
            </a:gsLst>
            <a:lin ang="16200000" scaled="0"/>
            <a:tileRect/>
          </a:gradFill>
          <a:ln w="3175" cap="flat" cmpd="sng" algn="ctr">
            <a:solidFill>
              <a:schemeClr val="bg1">
                <a:lumMod val="65000"/>
                <a:alpha val="7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3085"/>
            <a:ext cx="8229600" cy="100584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1881"/>
            <a:ext cx="8229600" cy="47545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8933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8933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5897B0D-BA2C-2244-86F3-025175B80E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PPT_logo_small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21435" y="6425275"/>
            <a:ext cx="1090167" cy="2699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35" r:id="rId12"/>
    <p:sldLayoutId id="2147483774" r:id="rId13"/>
    <p:sldLayoutId id="2147483775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emf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hyperlink" Target="http://data.linkedin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04560" y="3498281"/>
            <a:ext cx="6674187" cy="1198079"/>
          </a:xfrm>
        </p:spPr>
        <p:txBody>
          <a:bodyPr/>
          <a:lstStyle/>
          <a:p>
            <a:r>
              <a:rPr lang="en-US" dirty="0"/>
              <a:t>LinkedIn </a:t>
            </a:r>
            <a:r>
              <a:rPr lang="en-US" dirty="0" smtClean="0"/>
              <a:t>Endorsements: Reputation</a:t>
            </a:r>
            <a:r>
              <a:rPr lang="en-US" dirty="0"/>
              <a:t>, </a:t>
            </a:r>
            <a:r>
              <a:rPr lang="en-US" dirty="0" err="1"/>
              <a:t>Virality</a:t>
            </a:r>
            <a:r>
              <a:rPr lang="en-US" dirty="0"/>
              <a:t>, </a:t>
            </a:r>
            <a:r>
              <a:rPr lang="en-US" dirty="0" smtClean="0"/>
              <a:t>and Social </a:t>
            </a:r>
            <a:r>
              <a:rPr lang="en-US" dirty="0"/>
              <a:t>Tagging</a:t>
            </a:r>
            <a:endParaRPr lang="en-US" dirty="0" smtClean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04560" y="4700923"/>
            <a:ext cx="7556103" cy="1371600"/>
          </a:xfrm>
        </p:spPr>
        <p:txBody>
          <a:bodyPr/>
          <a:lstStyle/>
          <a:p>
            <a:r>
              <a:rPr lang="en-US" dirty="0"/>
              <a:t>O’Reilly Strata - February 28, </a:t>
            </a:r>
            <a:r>
              <a:rPr lang="en-US" dirty="0" smtClean="0"/>
              <a:t>2013</a:t>
            </a:r>
          </a:p>
          <a:p>
            <a:r>
              <a:rPr lang="en-US" dirty="0" smtClean="0"/>
              <a:t>Sam </a:t>
            </a:r>
            <a:r>
              <a:rPr lang="en-US" dirty="0"/>
              <a:t>Shah </a:t>
            </a:r>
            <a:r>
              <a:rPr lang="en-US" dirty="0" smtClean="0"/>
              <a:t>@</a:t>
            </a:r>
            <a:r>
              <a:rPr lang="en-US" dirty="0" err="1" smtClean="0"/>
              <a:t>sam_shah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Pete </a:t>
            </a:r>
            <a:r>
              <a:rPr lang="en-US" dirty="0" err="1" smtClean="0"/>
              <a:t>Skomoroch</a:t>
            </a:r>
            <a:r>
              <a:rPr lang="en-US" dirty="0" smtClean="0"/>
              <a:t> @</a:t>
            </a:r>
            <a:r>
              <a:rPr lang="en-US" dirty="0" err="1" smtClean="0"/>
              <a:t>peteskomoroch</a:t>
            </a:r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©2012 LinkedIn Corporation.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3566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Foundation: LinkedIn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8" descr="Screen Shot 2012-12-05 at 11.17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" y="973370"/>
            <a:ext cx="7961539" cy="50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35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>
            <a:spLocks noChangeAspect="1"/>
          </p:cNvSpPr>
          <p:nvPr/>
        </p:nvSpPr>
        <p:spPr>
          <a:xfrm rot="20487215">
            <a:off x="5509031" y="1619570"/>
            <a:ext cx="1495701" cy="149713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Tagging Accelerates Adoption</a:t>
            </a: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-176384" y="3747220"/>
            <a:ext cx="3063959" cy="30937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4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2200" dirty="0" smtClean="0">
                <a:solidFill>
                  <a:srgbClr val="89898B"/>
                </a:solidFill>
              </a:rPr>
              <a:t>Suggested endorsements</a:t>
            </a:r>
            <a:endParaRPr lang="en-US" sz="2200" baseline="30000" dirty="0">
              <a:solidFill>
                <a:srgbClr val="89898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6801" y="3737409"/>
            <a:ext cx="1265107" cy="368609"/>
          </a:xfrm>
          <a:prstGeom prst="rect">
            <a:avLst/>
          </a:prstGeom>
        </p:spPr>
        <p:txBody>
          <a:bodyPr wrap="none" lIns="0"/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sz="40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gray">
          <a:xfrm>
            <a:off x="0" y="2425706"/>
            <a:ext cx="3130262" cy="56089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89898B"/>
                </a:solidFill>
              </a:rPr>
              <a:t>Skill </a:t>
            </a:r>
            <a:r>
              <a:rPr lang="en-US" sz="2200" dirty="0" smtClean="0">
                <a:solidFill>
                  <a:srgbClr val="89898B"/>
                </a:solidFill>
              </a:rPr>
              <a:t>recommendations</a:t>
            </a:r>
            <a:endParaRPr lang="en-US" sz="2200" baseline="30000" dirty="0">
              <a:solidFill>
                <a:srgbClr val="89898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873" y="2723233"/>
            <a:ext cx="1986435" cy="367551"/>
          </a:xfrm>
          <a:prstGeom prst="rect">
            <a:avLst/>
          </a:prstGeom>
        </p:spPr>
        <p:txBody>
          <a:bodyPr wrap="none" lIns="0"/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661695" y="1950736"/>
            <a:ext cx="2160659" cy="2595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>
              <a:lnSpc>
                <a:spcPct val="90000"/>
              </a:lnSpc>
            </a:pPr>
            <a:r>
              <a:rPr lang="en-US" sz="2200" dirty="0" smtClean="0">
                <a:solidFill>
                  <a:srgbClr val="89898B"/>
                </a:solidFill>
                <a:latin typeface="+mn-lt"/>
              </a:rPr>
              <a:t>Skill marketing</a:t>
            </a:r>
            <a:endParaRPr lang="en-US" sz="2200" dirty="0">
              <a:solidFill>
                <a:srgbClr val="89898B"/>
              </a:solidFill>
              <a:latin typeface="+mn-lt"/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446047" y="1703383"/>
            <a:ext cx="1363217" cy="36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4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 rot="20487215">
            <a:off x="3312199" y="1262603"/>
            <a:ext cx="4100329" cy="410032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  <a:alpha val="32000"/>
                </a:schemeClr>
              </a:gs>
              <a:gs pos="100000">
                <a:schemeClr val="bg2">
                  <a:lumMod val="75000"/>
                </a:schemeClr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 rot="20487215">
            <a:off x="5826087" y="1693599"/>
            <a:ext cx="1164895" cy="116601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20487215">
            <a:off x="6296237" y="1753483"/>
            <a:ext cx="591264" cy="591264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926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2971799" y="4042224"/>
            <a:ext cx="1793970" cy="0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254178" y="2586961"/>
            <a:ext cx="3043759" cy="0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2984637" y="2100089"/>
            <a:ext cx="3492823" cy="0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©2012 LinkedIn </a:t>
            </a:r>
            <a:r>
              <a:rPr lang="en-US" dirty="0" err="1" smtClean="0"/>
              <a:t>Cororation</a:t>
            </a:r>
            <a:r>
              <a:rPr lang="en-US" dirty="0"/>
              <a:t>. All Rights Reserved.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gray">
          <a:xfrm>
            <a:off x="-282214" y="2876653"/>
            <a:ext cx="3024267" cy="2491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4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2200" dirty="0" err="1" smtClean="0">
                <a:solidFill>
                  <a:srgbClr val="89898B"/>
                </a:solidFill>
              </a:rPr>
              <a:t>Virality</a:t>
            </a:r>
            <a:r>
              <a:rPr lang="en-US" sz="2200" dirty="0" smtClean="0">
                <a:solidFill>
                  <a:srgbClr val="89898B"/>
                </a:solidFill>
              </a:rPr>
              <a:t> only</a:t>
            </a:r>
            <a:endParaRPr lang="en-US" sz="2200" baseline="30000" dirty="0">
              <a:solidFill>
                <a:srgbClr val="89898B"/>
              </a:solidFill>
            </a:endParaRPr>
          </a:p>
        </p:txBody>
      </p:sp>
      <p:sp>
        <p:nvSpPr>
          <p:cNvPr id="24" name="Line 14"/>
          <p:cNvSpPr>
            <a:spLocks noChangeShapeType="1"/>
          </p:cNvSpPr>
          <p:nvPr/>
        </p:nvSpPr>
        <p:spPr bwMode="auto">
          <a:xfrm>
            <a:off x="2939722" y="2998356"/>
            <a:ext cx="3257208" cy="11758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46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6" grpId="0"/>
      <p:bldP spid="9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7640" y="1776718"/>
            <a:ext cx="2968829" cy="462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Skill discovery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2956089" y="2629072"/>
            <a:ext cx="2946862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tagging</a:t>
            </a:r>
            <a:endParaRPr lang="en-US" dirty="0"/>
          </a:p>
        </p:txBody>
      </p:sp>
      <p:cxnSp>
        <p:nvCxnSpPr>
          <p:cNvPr id="7" name="Straight Connector 6"/>
          <p:cNvCxnSpPr>
            <a:stCxn id="5" idx="2"/>
            <a:endCxn id="6" idx="0"/>
          </p:cNvCxnSpPr>
          <p:nvPr/>
        </p:nvCxnSpPr>
        <p:spPr>
          <a:xfrm flipH="1">
            <a:off x="4429520" y="2239509"/>
            <a:ext cx="12535" cy="38956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54539" y="3492860"/>
            <a:ext cx="2983689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recommendations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7591" y="4386030"/>
            <a:ext cx="2984155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Suggested endorsements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27711" y="3973275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39003" y="3114487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82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Topic Discovery from Profiles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1172325" y="2843609"/>
            <a:ext cx="703691" cy="5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marL="142870" indent="-142870"/>
            <a:r>
              <a:rPr lang="en-US" sz="1500" dirty="0">
                <a:solidFill>
                  <a:srgbClr val="007BB8"/>
                </a:solidFill>
                <a:latin typeface="Lucida Grande" charset="0"/>
                <a:cs typeface="Lucida Grande" charset="0"/>
                <a:sym typeface="Lucida Grande" charset="0"/>
              </a:rPr>
              <a:t>Extract</a:t>
            </a:r>
            <a:endParaRPr lang="en-US" sz="1400" dirty="0">
              <a:solidFill>
                <a:srgbClr val="666666"/>
              </a:solidFill>
              <a:latin typeface="Arial" charset="0"/>
              <a:cs typeface="Arial" charset="0"/>
              <a:sym typeface="Arial" charset="0"/>
            </a:endParaRPr>
          </a:p>
          <a:p>
            <a:pPr marL="142870" indent="-142870"/>
            <a:endParaRPr lang="en-US" sz="1400" dirty="0">
              <a:solidFill>
                <a:srgbClr val="666666"/>
              </a:solidFill>
              <a:latin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46" y="2842494"/>
            <a:ext cx="63155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4" y="1422673"/>
            <a:ext cx="6340078" cy="11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5"/>
          <p:cNvSpPr>
            <a:spLocks/>
          </p:cNvSpPr>
          <p:nvPr/>
        </p:nvSpPr>
        <p:spPr bwMode="auto">
          <a:xfrm>
            <a:off x="966942" y="2647156"/>
            <a:ext cx="1491258" cy="660797"/>
          </a:xfrm>
          <a:prstGeom prst="rightArrow">
            <a:avLst>
              <a:gd name="adj1" fmla="val 58565"/>
              <a:gd name="adj2" fmla="val 72979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31881"/>
            <a:ext cx="5640625" cy="5073116"/>
          </a:xfrm>
        </p:spPr>
        <p:txBody>
          <a:bodyPr>
            <a:normAutofit/>
          </a:bodyPr>
          <a:lstStyle/>
          <a:p>
            <a:r>
              <a:rPr lang="en-US" sz="1800" dirty="0"/>
              <a:t>W</a:t>
            </a:r>
            <a:r>
              <a:rPr lang="en-US" sz="1800" dirty="0" smtClean="0"/>
              <a:t>hat is the </a:t>
            </a:r>
            <a:r>
              <a:rPr lang="en-US" sz="1800" u="sng" dirty="0" smtClean="0"/>
              <a:t>skills dictionary</a:t>
            </a:r>
            <a:r>
              <a:rPr lang="en-US" sz="1800" dirty="0" smtClean="0"/>
              <a:t>?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A growing taxonomy </a:t>
            </a:r>
            <a:r>
              <a:rPr lang="en-US" sz="1600" smtClean="0"/>
              <a:t>of skills</a:t>
            </a:r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700" dirty="0" smtClean="0"/>
          </a:p>
          <a:p>
            <a:pPr lvl="1"/>
            <a:r>
              <a:rPr lang="en-US" sz="1600" dirty="0" smtClean="0"/>
              <a:t>Generated by mining profiles and maintained by the Skills team</a:t>
            </a:r>
            <a:r>
              <a:rPr lang="en-US" sz="1600" dirty="0"/>
              <a:t> </a:t>
            </a:r>
            <a:r>
              <a:rPr lang="en-US" sz="1600" dirty="0" smtClean="0"/>
              <a:t>at LinkedIn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Created using clustering and crowdsourcing. 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Multiple phrases, acronyms, and misspellings map to a single standardized skill.</a:t>
            </a:r>
          </a:p>
          <a:p>
            <a:pPr lvl="1"/>
            <a:endParaRPr lang="en-US" sz="800" dirty="0" smtClean="0"/>
          </a:p>
          <a:p>
            <a:pPr marL="857250" lvl="2" indent="0">
              <a:buNone/>
            </a:pPr>
            <a:r>
              <a:rPr lang="en-US" sz="1400" dirty="0" smtClean="0"/>
              <a:t>250+ different phrases map to “Microsoft Office”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6333462" y="0"/>
            <a:ext cx="2810538" cy="6248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Skills Dictionary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71081" y="4700721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34" y="499308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Snip Single Corner Rectangle 35"/>
          <p:cNvSpPr/>
          <p:nvPr/>
        </p:nvSpPr>
        <p:spPr>
          <a:xfrm>
            <a:off x="7120197" y="281215"/>
            <a:ext cx="1231602" cy="1424868"/>
          </a:xfrm>
          <a:prstGeom prst="snip1Rect">
            <a:avLst>
              <a:gd name="adj" fmla="val 156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dirty="0" smtClean="0"/>
              <a:t>Profile</a:t>
            </a:r>
          </a:p>
          <a:p>
            <a:r>
              <a:rPr lang="en-US" sz="1400" dirty="0" smtClean="0"/>
              <a:t>(specialties)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312636" y="1051870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311088" y="1191442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11088" y="1332550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09540" y="1472122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849837" y="2141225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Tokenization</a:t>
            </a:r>
            <a:endParaRPr lang="en-US" dirty="0"/>
          </a:p>
        </p:txBody>
      </p:sp>
      <p:cxnSp>
        <p:nvCxnSpPr>
          <p:cNvPr id="44" name="Straight Connector 43"/>
          <p:cNvCxnSpPr>
            <a:stCxn id="36" idx="1"/>
            <a:endCxn id="43" idx="0"/>
          </p:cNvCxnSpPr>
          <p:nvPr/>
        </p:nvCxnSpPr>
        <p:spPr>
          <a:xfrm flipH="1">
            <a:off x="7735524" y="1706083"/>
            <a:ext cx="474" cy="43514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848286" y="2993579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Clustering</a:t>
            </a:r>
            <a:endParaRPr lang="en-US" dirty="0"/>
          </a:p>
        </p:txBody>
      </p:sp>
      <p:cxnSp>
        <p:nvCxnSpPr>
          <p:cNvPr id="48" name="Straight Connector 47"/>
          <p:cNvCxnSpPr>
            <a:stCxn id="43" idx="2"/>
            <a:endCxn id="47" idx="0"/>
          </p:cNvCxnSpPr>
          <p:nvPr/>
        </p:nvCxnSpPr>
        <p:spPr>
          <a:xfrm flipH="1">
            <a:off x="7733973" y="2604016"/>
            <a:ext cx="1551" cy="38956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846736" y="3845609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Crowdsourcing</a:t>
            </a:r>
            <a:endParaRPr lang="en-US" dirty="0"/>
          </a:p>
        </p:txBody>
      </p:sp>
      <p:cxnSp>
        <p:nvCxnSpPr>
          <p:cNvPr id="53" name="Straight Connector 52"/>
          <p:cNvCxnSpPr>
            <a:stCxn id="47" idx="2"/>
            <a:endCxn id="52" idx="0"/>
          </p:cNvCxnSpPr>
          <p:nvPr/>
        </p:nvCxnSpPr>
        <p:spPr>
          <a:xfrm flipH="1">
            <a:off x="7732423" y="3456370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2" idx="2"/>
          </p:cNvCxnSpPr>
          <p:nvPr/>
        </p:nvCxnSpPr>
        <p:spPr>
          <a:xfrm>
            <a:off x="7732423" y="4308400"/>
            <a:ext cx="7545" cy="311957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7331338" y="4760384"/>
            <a:ext cx="829074" cy="768709"/>
            <a:chOff x="-2849949" y="1136367"/>
            <a:chExt cx="1407376" cy="1304905"/>
          </a:xfrm>
        </p:grpSpPr>
        <p:sp>
          <p:nvSpPr>
            <p:cNvPr id="40" name="Snip Single Corner Rectangle 39"/>
            <p:cNvSpPr/>
            <p:nvPr/>
          </p:nvSpPr>
          <p:spPr>
            <a:xfrm>
              <a:off x="-2147280" y="1136367"/>
              <a:ext cx="704707" cy="1304773"/>
            </a:xfrm>
            <a:prstGeom prst="snip1Rect">
              <a:avLst>
                <a:gd name="adj" fmla="val 15625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400" dirty="0"/>
            </a:p>
          </p:txBody>
        </p:sp>
        <p:sp>
          <p:nvSpPr>
            <p:cNvPr id="46" name="Snip Single Corner Rectangle 45"/>
            <p:cNvSpPr/>
            <p:nvPr/>
          </p:nvSpPr>
          <p:spPr>
            <a:xfrm>
              <a:off x="-2849949" y="1136499"/>
              <a:ext cx="704707" cy="1304773"/>
            </a:xfrm>
            <a:prstGeom prst="snip1Rect">
              <a:avLst>
                <a:gd name="adj" fmla="val 0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400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-2733159" y="1352218"/>
              <a:ext cx="4805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-2733159" y="1494079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-2733159" y="1635940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-2733159" y="1777801"/>
              <a:ext cx="4805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-2733159" y="1919662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-2733159" y="2061523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-2031484" y="1352218"/>
              <a:ext cx="4805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-2031484" y="1494079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-2031484" y="1635940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2031484" y="1777801"/>
              <a:ext cx="48053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-2031484" y="1919662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-2031484" y="2061523"/>
              <a:ext cx="47890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075765" y="2340745"/>
            <a:ext cx="5079296" cy="762000"/>
            <a:chOff x="1075765" y="2286000"/>
            <a:chExt cx="5079296" cy="762000"/>
          </a:xfrm>
        </p:grpSpPr>
        <p:sp>
          <p:nvSpPr>
            <p:cNvPr id="94" name="Rectangle 93"/>
            <p:cNvSpPr/>
            <p:nvPr/>
          </p:nvSpPr>
          <p:spPr>
            <a:xfrm>
              <a:off x="1075765" y="2286000"/>
              <a:ext cx="5079296" cy="7620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9" name="Picture 88" descr="Screen Shot 2013-02-13 at 10.23.53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110" y="2347673"/>
              <a:ext cx="1003300" cy="330200"/>
            </a:xfrm>
            <a:prstGeom prst="rect">
              <a:avLst/>
            </a:prstGeom>
          </p:spPr>
        </p:pic>
        <p:pic>
          <p:nvPicPr>
            <p:cNvPr id="90" name="Picture 89" descr="Screen Shot 2013-02-13 at 10.23.36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0973" y="2659797"/>
              <a:ext cx="1841500" cy="330200"/>
            </a:xfrm>
            <a:prstGeom prst="rect">
              <a:avLst/>
            </a:prstGeom>
          </p:spPr>
        </p:pic>
        <p:pic>
          <p:nvPicPr>
            <p:cNvPr id="91" name="Picture 90" descr="Screen Shot 2013-02-13 at 10.23.15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922" y="2350610"/>
              <a:ext cx="1930400" cy="330200"/>
            </a:xfrm>
            <a:prstGeom prst="rect">
              <a:avLst/>
            </a:prstGeom>
          </p:spPr>
        </p:pic>
        <p:pic>
          <p:nvPicPr>
            <p:cNvPr id="92" name="Picture 91" descr="Screen Shot 2013-02-13 at 10.21.05 A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526" y="2351281"/>
              <a:ext cx="1790700" cy="330200"/>
            </a:xfrm>
            <a:prstGeom prst="rect">
              <a:avLst/>
            </a:prstGeom>
          </p:spPr>
        </p:pic>
        <p:pic>
          <p:nvPicPr>
            <p:cNvPr id="95" name="Picture 94" descr="Screen Shot 2013-02-13 at 10.31.00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9295" y="2650772"/>
              <a:ext cx="1257300" cy="330200"/>
            </a:xfrm>
            <a:prstGeom prst="rect">
              <a:avLst/>
            </a:prstGeom>
          </p:spPr>
        </p:pic>
      </p:grpSp>
      <p:sp>
        <p:nvSpPr>
          <p:cNvPr id="104" name="TextBox 103"/>
          <p:cNvSpPr txBox="1"/>
          <p:nvPr/>
        </p:nvSpPr>
        <p:spPr>
          <a:xfrm>
            <a:off x="6411385" y="5625758"/>
            <a:ext cx="2732615" cy="58031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Taxonomy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1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Clustering &amp; Phrase Sense Disambiguation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Screen Shot 2012-11-21 at 1.02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43" y="3483894"/>
            <a:ext cx="3767668" cy="2736160"/>
          </a:xfrm>
          <a:prstGeom prst="rect">
            <a:avLst/>
          </a:prstGeom>
        </p:spPr>
      </p:pic>
      <p:pic>
        <p:nvPicPr>
          <p:cNvPr id="7" name="Picture 6" descr="Screen Shot 2012-12-05 at 12.01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2" y="1008137"/>
            <a:ext cx="8607778" cy="27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5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09983"/>
            <a:ext cx="5640625" cy="47227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lvl="1"/>
            <a:r>
              <a:rPr lang="en-US" sz="1600" dirty="0" err="1"/>
              <a:t>ms</a:t>
            </a:r>
            <a:r>
              <a:rPr lang="en-US" sz="1600" dirty="0"/>
              <a:t> office</a:t>
            </a:r>
          </a:p>
          <a:p>
            <a:pPr lvl="1"/>
            <a:r>
              <a:rPr lang="en-US" sz="1600" dirty="0" err="1"/>
              <a:t>ms</a:t>
            </a:r>
            <a:r>
              <a:rPr lang="en-US" sz="1600" dirty="0"/>
              <a:t> office </a:t>
            </a:r>
            <a:r>
              <a:rPr lang="en-US" sz="1600" dirty="0" smtClean="0"/>
              <a:t>suite</a:t>
            </a:r>
          </a:p>
          <a:p>
            <a:pPr lvl="1"/>
            <a:r>
              <a:rPr lang="en-US" sz="1600" dirty="0"/>
              <a:t>computer skills including </a:t>
            </a:r>
            <a:r>
              <a:rPr lang="en-US" sz="1600" dirty="0" err="1"/>
              <a:t>ms</a:t>
            </a:r>
            <a:r>
              <a:rPr lang="en-US" sz="1600" dirty="0"/>
              <a:t> </a:t>
            </a:r>
            <a:r>
              <a:rPr lang="en-US" sz="1600" dirty="0" smtClean="0"/>
              <a:t>office</a:t>
            </a:r>
            <a:endParaRPr lang="en-US" sz="1600" dirty="0"/>
          </a:p>
          <a:p>
            <a:pPr lvl="1"/>
            <a:r>
              <a:rPr lang="en-US" sz="1600" dirty="0"/>
              <a:t>office 97</a:t>
            </a:r>
          </a:p>
          <a:p>
            <a:pPr lvl="1"/>
            <a:r>
              <a:rPr lang="en-US" sz="1600" dirty="0" err="1"/>
              <a:t>microsoft</a:t>
            </a:r>
            <a:r>
              <a:rPr lang="en-US" sz="1600" dirty="0"/>
              <a:t> office user</a:t>
            </a:r>
          </a:p>
          <a:p>
            <a:pPr lvl="1"/>
            <a:r>
              <a:rPr lang="en-US" sz="1600" dirty="0"/>
              <a:t>mac office</a:t>
            </a:r>
          </a:p>
          <a:p>
            <a:pPr lvl="1"/>
            <a:r>
              <a:rPr lang="en-US" sz="1600" dirty="0" err="1"/>
              <a:t>microsoft</a:t>
            </a:r>
            <a:r>
              <a:rPr lang="en-US" sz="1600" dirty="0"/>
              <a:t> office 2003 &amp; 2007</a:t>
            </a:r>
          </a:p>
          <a:p>
            <a:pPr lvl="1"/>
            <a:r>
              <a:rPr lang="en-US" sz="1600" dirty="0" err="1" smtClean="0"/>
              <a:t>microsoft</a:t>
            </a:r>
            <a:r>
              <a:rPr lang="en-US" sz="1600" dirty="0" smtClean="0"/>
              <a:t> </a:t>
            </a:r>
            <a:r>
              <a:rPr lang="en-US" sz="1600" dirty="0"/>
              <a:t>office suits</a:t>
            </a:r>
          </a:p>
          <a:p>
            <a:pPr lvl="1"/>
            <a:r>
              <a:rPr lang="en-US" sz="1600" dirty="0" err="1"/>
              <a:t>microsoft</a:t>
            </a:r>
            <a:r>
              <a:rPr lang="en-US" sz="1600" dirty="0"/>
              <a:t> </a:t>
            </a:r>
            <a:r>
              <a:rPr lang="en-US" sz="1600" dirty="0" err="1"/>
              <a:t>ofice</a:t>
            </a:r>
            <a:endParaRPr lang="en-US" sz="1600" dirty="0"/>
          </a:p>
          <a:p>
            <a:pPr lvl="1"/>
            <a:r>
              <a:rPr lang="en-US" sz="1600" dirty="0" err="1"/>
              <a:t>microsoft</a:t>
            </a:r>
            <a:r>
              <a:rPr lang="en-US" sz="1600" dirty="0"/>
              <a:t> </a:t>
            </a:r>
            <a:r>
              <a:rPr lang="en-US" sz="1600" dirty="0" err="1"/>
              <a:t>ofiice</a:t>
            </a:r>
            <a:endParaRPr lang="en-US" sz="1600" dirty="0"/>
          </a:p>
          <a:p>
            <a:pPr lvl="1"/>
            <a:r>
              <a:rPr lang="en-US" sz="1600" dirty="0" err="1"/>
              <a:t>ms</a:t>
            </a:r>
            <a:r>
              <a:rPr lang="en-US" sz="1600" dirty="0"/>
              <a:t> office certified</a:t>
            </a:r>
          </a:p>
          <a:p>
            <a:pPr lvl="1"/>
            <a:r>
              <a:rPr lang="en-US" sz="1600" dirty="0"/>
              <a:t>office </a:t>
            </a:r>
            <a:r>
              <a:rPr lang="en-US" sz="1600" dirty="0" smtClean="0"/>
              <a:t>98</a:t>
            </a:r>
          </a:p>
          <a:p>
            <a:pPr lvl="1"/>
            <a:r>
              <a:rPr lang="en-US" sz="1600" dirty="0" smtClean="0"/>
              <a:t>…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 Dictionary: Microsoft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71081" y="4700721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34" y="499308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Right Brace 44"/>
          <p:cNvSpPr/>
          <p:nvPr/>
        </p:nvSpPr>
        <p:spPr>
          <a:xfrm>
            <a:off x="4738207" y="1627348"/>
            <a:ext cx="304800" cy="3516967"/>
          </a:xfrm>
          <a:prstGeom prst="rightBrace">
            <a:avLst>
              <a:gd name="adj1" fmla="val 40662"/>
              <a:gd name="adj2" fmla="val 50000"/>
            </a:avLst>
          </a:prstGeom>
          <a:ln>
            <a:solidFill>
              <a:srgbClr val="EEC604"/>
            </a:solidFill>
          </a:ln>
          <a:effectLst>
            <a:outerShdw blurRad="50800" dist="38100" dir="2700000" algn="tl" rotWithShape="0">
              <a:prstClr val="black">
                <a:alpha val="86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471878" y="2961367"/>
            <a:ext cx="16061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Microsoft </a:t>
            </a:r>
            <a:r>
              <a:rPr lang="en-US" sz="1600" dirty="0" smtClean="0"/>
              <a:t>Office</a:t>
            </a:r>
          </a:p>
          <a:p>
            <a:endParaRPr lang="en-US" sz="1600" dirty="0"/>
          </a:p>
          <a:p>
            <a:r>
              <a:rPr lang="en-US" sz="1600" dirty="0" smtClean="0"/>
              <a:t>(Skill ID = 366)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59513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Deduplication</a:t>
            </a:r>
            <a:r>
              <a:rPr lang="en-US" dirty="0" smtClean="0"/>
              <a:t> Signals from Mechanical Turk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2" descr="mturk_over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7" y="1017985"/>
            <a:ext cx="6633642" cy="513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8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Task for Mechanical Turk Workers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3" descr="mturk_screensh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" b="10164"/>
          <a:stretch/>
        </p:blipFill>
        <p:spPr bwMode="auto">
          <a:xfrm>
            <a:off x="660797" y="1152539"/>
            <a:ext cx="7715250" cy="482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8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 Phrase </a:t>
            </a:r>
            <a:r>
              <a:rPr lang="en-US" dirty="0" err="1" smtClean="0"/>
              <a:t>Deduplication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5" descr="Screen Shot 2012-12-05 at 12.33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" y="1193800"/>
            <a:ext cx="8356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80" y="1205079"/>
            <a:ext cx="1024463" cy="1024463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190500" dist="38100" dir="5400000" algn="tl" rotWithShape="0">
              <a:srgbClr val="000000">
                <a:alpha val="4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933046" y="1200848"/>
            <a:ext cx="4504266" cy="1227667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>
              <a:spcBef>
                <a:spcPts val="500"/>
              </a:spcBef>
              <a:buClr>
                <a:srgbClr val="0072B2"/>
              </a:buClr>
            </a:pPr>
            <a:r>
              <a:rPr lang="fi-FI" sz="2400" dirty="0" smtClean="0">
                <a:solidFill>
                  <a:srgbClr val="FFFFFF"/>
                </a:solidFill>
                <a:latin typeface="Georgia"/>
                <a:cs typeface="Georgia"/>
              </a:rPr>
              <a:t>Sam </a:t>
            </a:r>
            <a:r>
              <a:rPr lang="fi-FI" sz="2400" baseline="0" dirty="0" smtClean="0">
                <a:solidFill>
                  <a:srgbClr val="FFFFFF"/>
                </a:solidFill>
                <a:latin typeface="Georgia"/>
                <a:cs typeface="Georgia"/>
              </a:rPr>
              <a:t>Shah</a:t>
            </a:r>
            <a:endParaRPr lang="fi-FI" sz="2400" dirty="0" smtClean="0">
              <a:solidFill>
                <a:srgbClr val="FFFFFF"/>
              </a:solidFill>
              <a:latin typeface="Georgia"/>
              <a:cs typeface="Georgia"/>
            </a:endParaRPr>
          </a:p>
          <a:p>
            <a:pPr>
              <a:spcBef>
                <a:spcPts val="500"/>
              </a:spcBef>
              <a:buClr>
                <a:srgbClr val="0072B2"/>
              </a:buClr>
            </a:pPr>
            <a:r>
              <a:rPr lang="en-US" sz="1100" dirty="0" smtClean="0">
                <a:solidFill>
                  <a:srgbClr val="CDCCCA"/>
                </a:solidFill>
                <a:latin typeface="Arial"/>
              </a:rPr>
              <a:t>Principal Engineer and Engineering Manager</a:t>
            </a:r>
          </a:p>
          <a:p>
            <a:pPr>
              <a:spcBef>
                <a:spcPts val="500"/>
              </a:spcBef>
              <a:buClr>
                <a:srgbClr val="0072B2"/>
              </a:buClr>
            </a:pPr>
            <a:r>
              <a:rPr lang="en-US" sz="1100" dirty="0" smtClean="0">
                <a:solidFill>
                  <a:srgbClr val="CDCCCA"/>
                </a:solidFill>
                <a:latin typeface="Arial"/>
              </a:rPr>
              <a:t>@</a:t>
            </a:r>
            <a:r>
              <a:rPr lang="en-US" sz="1100" dirty="0" err="1" smtClean="0">
                <a:solidFill>
                  <a:srgbClr val="CDCCCA"/>
                </a:solidFill>
                <a:latin typeface="Arial"/>
              </a:rPr>
              <a:t>sam_shah</a:t>
            </a:r>
            <a:r>
              <a:rPr lang="en-US" sz="1100" dirty="0" smtClean="0">
                <a:solidFill>
                  <a:srgbClr val="CDCCCA"/>
                </a:solidFill>
                <a:latin typeface="Arial"/>
              </a:rPr>
              <a:t/>
            </a:r>
            <a:br>
              <a:rPr lang="en-US" sz="1100" dirty="0" smtClean="0">
                <a:solidFill>
                  <a:srgbClr val="CDCCCA"/>
                </a:solidFill>
                <a:latin typeface="Arial"/>
              </a:rPr>
            </a:br>
            <a:r>
              <a:rPr lang="en-US" sz="1100" dirty="0" err="1" smtClean="0">
                <a:solidFill>
                  <a:srgbClr val="CDCCCA"/>
                </a:solidFill>
                <a:latin typeface="Arial"/>
              </a:rPr>
              <a:t>www.linkedin.com</a:t>
            </a:r>
            <a:r>
              <a:rPr lang="en-US" sz="1100" dirty="0" smtClean="0">
                <a:solidFill>
                  <a:srgbClr val="CDCCCA"/>
                </a:solidFill>
                <a:latin typeface="Arial"/>
              </a:rPr>
              <a:t>/in/</a:t>
            </a:r>
            <a:r>
              <a:rPr lang="en-US" sz="1100" dirty="0" err="1" smtClean="0">
                <a:solidFill>
                  <a:srgbClr val="CDCCCA"/>
                </a:solidFill>
                <a:latin typeface="Arial"/>
              </a:rPr>
              <a:t>shahsam</a:t>
            </a:r>
            <a:endParaRPr lang="en-US" sz="1100" dirty="0" smtClean="0">
              <a:solidFill>
                <a:srgbClr val="CDCCCA"/>
              </a:solidFill>
              <a:latin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30767" y="1000595"/>
            <a:ext cx="49784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30767" y="2437806"/>
            <a:ext cx="49784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©2012 LinkedIn Corporation. All Rights Reserved.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45746" y="2635948"/>
            <a:ext cx="4504266" cy="1227667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>
              <a:spcBef>
                <a:spcPts val="500"/>
              </a:spcBef>
              <a:buClr>
                <a:srgbClr val="0072B2"/>
              </a:buClr>
            </a:pPr>
            <a:r>
              <a:rPr lang="fi-FI" sz="2400" dirty="0" smtClean="0">
                <a:solidFill>
                  <a:srgbClr val="FFFFFF"/>
                </a:solidFill>
                <a:latin typeface="Georgia"/>
                <a:cs typeface="Georgia"/>
              </a:rPr>
              <a:t>Peter </a:t>
            </a:r>
            <a:r>
              <a:rPr lang="fi-FI" sz="2400" dirty="0" err="1" smtClean="0">
                <a:solidFill>
                  <a:srgbClr val="FFFFFF"/>
                </a:solidFill>
                <a:latin typeface="Georgia"/>
                <a:cs typeface="Georgia"/>
              </a:rPr>
              <a:t>Skomoroch</a:t>
            </a:r>
            <a:endParaRPr lang="fi-FI" sz="2400" dirty="0" smtClean="0">
              <a:solidFill>
                <a:srgbClr val="FFFFFF"/>
              </a:solidFill>
              <a:latin typeface="Georgia"/>
              <a:cs typeface="Georgia"/>
            </a:endParaRPr>
          </a:p>
          <a:p>
            <a:pPr>
              <a:spcBef>
                <a:spcPts val="500"/>
              </a:spcBef>
              <a:buClr>
                <a:srgbClr val="0072B2"/>
              </a:buClr>
            </a:pPr>
            <a:r>
              <a:rPr lang="en-US" sz="1100" dirty="0" smtClean="0">
                <a:solidFill>
                  <a:srgbClr val="CDCCCA"/>
                </a:solidFill>
                <a:latin typeface="Arial"/>
              </a:rPr>
              <a:t>Principal Data Scientist</a:t>
            </a:r>
            <a:br>
              <a:rPr lang="en-US" sz="1100" dirty="0" smtClean="0">
                <a:solidFill>
                  <a:srgbClr val="CDCCCA"/>
                </a:solidFill>
                <a:latin typeface="Arial"/>
              </a:rPr>
            </a:br>
            <a:r>
              <a:rPr lang="en-US" sz="1100" dirty="0" smtClean="0">
                <a:solidFill>
                  <a:srgbClr val="CDCCCA"/>
                </a:solidFill>
                <a:latin typeface="Arial"/>
              </a:rPr>
              <a:t>@</a:t>
            </a:r>
            <a:r>
              <a:rPr lang="en-US" sz="1100" dirty="0" err="1" smtClean="0">
                <a:solidFill>
                  <a:srgbClr val="CDCCCA"/>
                </a:solidFill>
                <a:latin typeface="Arial"/>
              </a:rPr>
              <a:t>peteskomoroch</a:t>
            </a:r>
            <a:endParaRPr lang="en-US" sz="1100" dirty="0" smtClean="0">
              <a:solidFill>
                <a:srgbClr val="CDCCCA"/>
              </a:solidFill>
              <a:latin typeface="Arial"/>
            </a:endParaRPr>
          </a:p>
          <a:p>
            <a:pPr>
              <a:spcBef>
                <a:spcPts val="500"/>
              </a:spcBef>
              <a:buClr>
                <a:srgbClr val="0072B2"/>
              </a:buClr>
            </a:pPr>
            <a:r>
              <a:rPr lang="en-US" sz="1100" dirty="0" err="1" smtClean="0">
                <a:solidFill>
                  <a:srgbClr val="CDCCCA"/>
                </a:solidFill>
                <a:latin typeface="Arial"/>
              </a:rPr>
              <a:t>www.linkedin.com</a:t>
            </a:r>
            <a:r>
              <a:rPr lang="en-US" sz="1100" dirty="0" smtClean="0">
                <a:solidFill>
                  <a:srgbClr val="CDCCCA"/>
                </a:solidFill>
                <a:latin typeface="Arial"/>
              </a:rPr>
              <a:t>/in/</a:t>
            </a:r>
            <a:r>
              <a:rPr lang="en-US" sz="1100" dirty="0" err="1" smtClean="0">
                <a:solidFill>
                  <a:srgbClr val="CDCCCA"/>
                </a:solidFill>
                <a:latin typeface="Arial"/>
              </a:rPr>
              <a:t>peterskomoroch</a:t>
            </a:r>
            <a:endParaRPr lang="en-US" sz="1100" dirty="0" smtClean="0">
              <a:solidFill>
                <a:srgbClr val="CDCCCA"/>
              </a:solidFill>
              <a:latin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643467" y="3872906"/>
            <a:ext cx="49784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38" y="2586182"/>
            <a:ext cx="1062182" cy="106218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13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7640" y="1776718"/>
            <a:ext cx="2968829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discovery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56089" y="2629072"/>
            <a:ext cx="2946862" cy="462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Skill tagging</a:t>
            </a:r>
            <a:endParaRPr lang="en-US" b="1" dirty="0"/>
          </a:p>
        </p:txBody>
      </p:sp>
      <p:cxnSp>
        <p:nvCxnSpPr>
          <p:cNvPr id="7" name="Straight Connector 6"/>
          <p:cNvCxnSpPr>
            <a:stCxn id="5" idx="2"/>
            <a:endCxn id="6" idx="0"/>
          </p:cNvCxnSpPr>
          <p:nvPr/>
        </p:nvCxnSpPr>
        <p:spPr>
          <a:xfrm flipH="1">
            <a:off x="4429520" y="2239509"/>
            <a:ext cx="12535" cy="38956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54539" y="3492860"/>
            <a:ext cx="2983689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recommendations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7591" y="4386030"/>
            <a:ext cx="2984155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Suggested endorsements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27711" y="3973275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39003" y="3114487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82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 Classification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749"/>
            <a:ext cx="8229600" cy="4209353"/>
          </a:xfrm>
        </p:spPr>
        <p:txBody>
          <a:bodyPr/>
          <a:lstStyle/>
          <a:p>
            <a:r>
              <a:rPr lang="en-US" sz="1800" dirty="0" smtClean="0"/>
              <a:t>Use skill dictionary metadata to </a:t>
            </a:r>
            <a:r>
              <a:rPr lang="en-US" sz="1800" b="1" dirty="0" smtClean="0"/>
              <a:t>tag</a:t>
            </a:r>
            <a:r>
              <a:rPr lang="en-US" sz="1800" dirty="0" smtClean="0"/>
              <a:t>, </a:t>
            </a:r>
            <a:r>
              <a:rPr lang="en-US" sz="1800" b="1" dirty="0" smtClean="0"/>
              <a:t>standardize</a:t>
            </a:r>
            <a:r>
              <a:rPr lang="en-US" sz="1800" dirty="0" smtClean="0"/>
              <a:t> and </a:t>
            </a:r>
            <a:r>
              <a:rPr lang="en-US" sz="1800" b="1" dirty="0" smtClean="0"/>
              <a:t>infer</a:t>
            </a:r>
            <a:r>
              <a:rPr lang="en-US" sz="1800" dirty="0" smtClean="0"/>
              <a:t> skills</a:t>
            </a:r>
            <a:endParaRPr lang="en-US" sz="1800" dirty="0"/>
          </a:p>
          <a:p>
            <a:r>
              <a:rPr lang="en-US" sz="1800" dirty="0" smtClean="0"/>
              <a:t>Run classifiers for each skill on member profiles</a:t>
            </a: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15648" y="908769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274" y="2275128"/>
            <a:ext cx="1138879" cy="3513441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cxnSp>
        <p:nvCxnSpPr>
          <p:cNvPr id="8" name="Straight Connector 7"/>
          <p:cNvCxnSpPr/>
          <p:nvPr/>
        </p:nvCxnSpPr>
        <p:spPr>
          <a:xfrm>
            <a:off x="4407407" y="3119868"/>
            <a:ext cx="389198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03833" y="3483926"/>
            <a:ext cx="389198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03833" y="3862681"/>
            <a:ext cx="389198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00259" y="4237879"/>
            <a:ext cx="389198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00259" y="4583217"/>
            <a:ext cx="389198" cy="0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74593" y="2862953"/>
            <a:ext cx="1192090" cy="1871503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436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Public Speaking</a:t>
            </a:r>
          </a:p>
          <a:p>
            <a: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436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Ruby on Rails</a:t>
            </a:r>
          </a:p>
          <a:p>
            <a: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436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Entrepreneurship</a:t>
            </a:r>
          </a:p>
          <a:p>
            <a: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436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Microsoft Office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50000"/>
              </a:lnSpc>
              <a:spcBef>
                <a:spcPts val="436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AP Style</a:t>
            </a:r>
          </a:p>
        </p:txBody>
      </p:sp>
    </p:spTree>
    <p:extLst>
      <p:ext uri="{BB962C8B-B14F-4D97-AF65-F5344CB8AC3E}">
        <p14:creationId xmlns:p14="http://schemas.microsoft.com/office/powerpoint/2010/main" val="243515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33462" y="0"/>
            <a:ext cx="2810538" cy="6248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4382" y="1735656"/>
            <a:ext cx="45720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200" dirty="0"/>
              <a:t>Lead designer and engineer for the implementation of a user-centric, fully-configurable UI for data aggregation and reporting.</a:t>
            </a:r>
          </a:p>
          <a:p>
            <a:r>
              <a:rPr lang="en-US" sz="1200" dirty="0"/>
              <a:t>Developed over 20 </a:t>
            </a:r>
            <a:r>
              <a:rPr lang="en-US" sz="1200" dirty="0" err="1"/>
              <a:t>SaaS</a:t>
            </a:r>
            <a:r>
              <a:rPr lang="en-US" sz="1200" dirty="0"/>
              <a:t> custom applications using Python, </a:t>
            </a:r>
            <a:r>
              <a:rPr lang="en-US" sz="1200" dirty="0" err="1"/>
              <a:t>Javascript</a:t>
            </a:r>
            <a:r>
              <a:rPr lang="en-US" sz="1200" dirty="0"/>
              <a:t> and </a:t>
            </a:r>
            <a:r>
              <a:rPr lang="en-US" sz="1200" dirty="0" err="1"/>
              <a:t>RoR</a:t>
            </a:r>
            <a:r>
              <a:rPr lang="en-US" sz="12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2072" y="2165126"/>
            <a:ext cx="394154" cy="167869"/>
          </a:xfrm>
          <a:prstGeom prst="rect">
            <a:avLst/>
          </a:prstGeom>
          <a:solidFill>
            <a:srgbClr val="EEC604">
              <a:alpha val="6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Tagging Skill Phrases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337" y="1167267"/>
            <a:ext cx="8229600" cy="42093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Tagging: Extract potential skill phrases from text</a:t>
            </a:r>
          </a:p>
          <a:p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2000" dirty="0" smtClean="0"/>
              <a:t>Standardize unambiguous phrase variants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30127" y="2171554"/>
            <a:ext cx="482627" cy="132248"/>
          </a:xfrm>
          <a:prstGeom prst="rect">
            <a:avLst/>
          </a:prstGeom>
          <a:solidFill>
            <a:srgbClr val="EEC604">
              <a:alpha val="6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60848" y="2346721"/>
            <a:ext cx="752693" cy="190637"/>
          </a:xfrm>
          <a:prstGeom prst="rect">
            <a:avLst/>
          </a:prstGeom>
          <a:solidFill>
            <a:srgbClr val="EEC604">
              <a:alpha val="6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32941" y="2338551"/>
            <a:ext cx="337524" cy="190637"/>
          </a:xfrm>
          <a:prstGeom prst="rect">
            <a:avLst/>
          </a:prstGeom>
          <a:solidFill>
            <a:srgbClr val="EEC604">
              <a:alpha val="64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19389" y="2544655"/>
            <a:ext cx="7299" cy="299245"/>
          </a:xfrm>
          <a:prstGeom prst="straightConnector1">
            <a:avLst/>
          </a:prstGeom>
          <a:ln w="28575" cmpd="sng">
            <a:solidFill>
              <a:srgbClr val="EEC604"/>
            </a:solidFill>
            <a:tailEnd type="arrow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087105" y="2536485"/>
            <a:ext cx="7299" cy="299245"/>
          </a:xfrm>
          <a:prstGeom prst="straightConnector1">
            <a:avLst/>
          </a:prstGeom>
          <a:ln w="28575" cmpd="sng">
            <a:solidFill>
              <a:srgbClr val="EEC604"/>
            </a:solidFill>
            <a:tailEnd type="arrow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45645" y="2340294"/>
            <a:ext cx="7299" cy="503607"/>
          </a:xfrm>
          <a:prstGeom prst="straightConnector1">
            <a:avLst/>
          </a:prstGeom>
          <a:ln w="28575" cmpd="sng">
            <a:solidFill>
              <a:srgbClr val="EEC604"/>
            </a:solidFill>
            <a:tailEnd type="arrow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657285" y="2274605"/>
            <a:ext cx="1" cy="569296"/>
          </a:xfrm>
          <a:prstGeom prst="straightConnector1">
            <a:avLst/>
          </a:prstGeom>
          <a:ln w="28575" cmpd="sng">
            <a:solidFill>
              <a:srgbClr val="EEC604"/>
            </a:solidFill>
            <a:tailEnd type="arrow"/>
          </a:ln>
          <a:effectLst>
            <a:outerShdw blurRad="40000" dist="20000" dir="5400000" rotWithShape="0">
              <a:srgbClr val="000000"/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1440" y="2916888"/>
            <a:ext cx="868597" cy="262751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JavaScript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41120" y="2908718"/>
            <a:ext cx="1129921" cy="262751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RoR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SaaS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58443" y="2900547"/>
            <a:ext cx="431532" cy="262751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Python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06556" y="4006984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51223" y="3723756"/>
            <a:ext cx="1818293" cy="1132912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ror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rubyonrails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ruby on rails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development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ruby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rails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ruby on rail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34" y="499308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5157" y="3729976"/>
            <a:ext cx="2174641" cy="1132912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Ruby on Rails </a:t>
            </a:r>
          </a:p>
        </p:txBody>
      </p:sp>
      <p:sp>
        <p:nvSpPr>
          <p:cNvPr id="32" name="Right Brace 31"/>
          <p:cNvSpPr/>
          <p:nvPr/>
        </p:nvSpPr>
        <p:spPr>
          <a:xfrm>
            <a:off x="2790722" y="3759959"/>
            <a:ext cx="304800" cy="1124118"/>
          </a:xfrm>
          <a:prstGeom prst="rightBrace">
            <a:avLst/>
          </a:prstGeom>
          <a:ln>
            <a:solidFill>
              <a:srgbClr val="EEC604"/>
            </a:solidFill>
          </a:ln>
          <a:effectLst>
            <a:outerShdw blurRad="50800" dist="38100" dir="2700000" algn="tl" rotWithShape="0">
              <a:prstClr val="black">
                <a:alpha val="86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Snip Single Corner Rectangle 35"/>
          <p:cNvSpPr/>
          <p:nvPr/>
        </p:nvSpPr>
        <p:spPr>
          <a:xfrm>
            <a:off x="7120197" y="281215"/>
            <a:ext cx="1231602" cy="1424868"/>
          </a:xfrm>
          <a:prstGeom prst="snip1Rect">
            <a:avLst>
              <a:gd name="adj" fmla="val 156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dirty="0" smtClean="0"/>
              <a:t>Document (ex: Profile)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312636" y="1051870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311088" y="1191442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311088" y="1332550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309540" y="1472122"/>
            <a:ext cx="8210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849837" y="2141225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Tokenization</a:t>
            </a:r>
            <a:endParaRPr lang="en-US" dirty="0"/>
          </a:p>
        </p:txBody>
      </p:sp>
      <p:cxnSp>
        <p:nvCxnSpPr>
          <p:cNvPr id="44" name="Straight Connector 43"/>
          <p:cNvCxnSpPr>
            <a:stCxn id="36" idx="1"/>
            <a:endCxn id="43" idx="0"/>
          </p:cNvCxnSpPr>
          <p:nvPr/>
        </p:nvCxnSpPr>
        <p:spPr>
          <a:xfrm flipH="1">
            <a:off x="7735524" y="1706083"/>
            <a:ext cx="474" cy="43514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848286" y="3409633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Skills Tagger</a:t>
            </a:r>
            <a:endParaRPr lang="en-US" dirty="0"/>
          </a:p>
        </p:txBody>
      </p:sp>
      <p:cxnSp>
        <p:nvCxnSpPr>
          <p:cNvPr id="48" name="Straight Connector 47"/>
          <p:cNvCxnSpPr>
            <a:stCxn id="43" idx="2"/>
            <a:endCxn id="47" idx="0"/>
          </p:cNvCxnSpPr>
          <p:nvPr/>
        </p:nvCxnSpPr>
        <p:spPr>
          <a:xfrm flipH="1">
            <a:off x="7733973" y="2604016"/>
            <a:ext cx="1551" cy="805617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812972" y="2719469"/>
            <a:ext cx="1577990" cy="692696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Phrases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(up to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 words)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846736" y="4601075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Skills Classifier</a:t>
            </a:r>
            <a:endParaRPr lang="en-US" dirty="0"/>
          </a:p>
        </p:txBody>
      </p:sp>
      <p:cxnSp>
        <p:nvCxnSpPr>
          <p:cNvPr id="53" name="Straight Connector 52"/>
          <p:cNvCxnSpPr>
            <a:stCxn id="47" idx="2"/>
            <a:endCxn id="52" idx="0"/>
          </p:cNvCxnSpPr>
          <p:nvPr/>
        </p:nvCxnSpPr>
        <p:spPr>
          <a:xfrm flipH="1">
            <a:off x="7732423" y="3872424"/>
            <a:ext cx="1550" cy="728651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7759633" y="5078228"/>
            <a:ext cx="474" cy="435142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926884" y="3936567"/>
            <a:ext cx="1079202" cy="424845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Skills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(unordered)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424214" y="5538494"/>
            <a:ext cx="2732615" cy="424845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Skills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(ranked by relevance)</a:t>
            </a:r>
          </a:p>
        </p:txBody>
      </p:sp>
    </p:spTree>
    <p:extLst>
      <p:ext uri="{BB962C8B-B14F-4D97-AF65-F5344CB8AC3E}">
        <p14:creationId xmlns:p14="http://schemas.microsoft.com/office/powerpoint/2010/main" val="269673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7640" y="1776718"/>
            <a:ext cx="2968829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discovery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56089" y="2629072"/>
            <a:ext cx="2946862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tagging</a:t>
            </a:r>
            <a:endParaRPr lang="en-US" dirty="0"/>
          </a:p>
        </p:txBody>
      </p:sp>
      <p:cxnSp>
        <p:nvCxnSpPr>
          <p:cNvPr id="7" name="Straight Connector 6"/>
          <p:cNvCxnSpPr>
            <a:stCxn id="5" idx="2"/>
            <a:endCxn id="6" idx="0"/>
          </p:cNvCxnSpPr>
          <p:nvPr/>
        </p:nvCxnSpPr>
        <p:spPr>
          <a:xfrm flipH="1">
            <a:off x="4429520" y="2239509"/>
            <a:ext cx="12535" cy="38956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54539" y="3492860"/>
            <a:ext cx="2983689" cy="462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Skill recommendations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2977591" y="4386030"/>
            <a:ext cx="2984155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Suggested endorsements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27711" y="3973275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39003" y="3114487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82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31881"/>
            <a:ext cx="7891606" cy="507311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600" i="1" dirty="0" smtClean="0"/>
              <a:t>The skills classifier computes the likelihood of a member to have a skill based on the member’s profile, other profiles which share common attributes and their connections.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Skills Classification on Member Profiles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71081" y="4700721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234" y="499308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396" y="2963080"/>
            <a:ext cx="2010769" cy="12110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Tagging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lang="en-US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Tokenize free 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 into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phrase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tags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956706" y="2962622"/>
            <a:ext cx="2022994" cy="1211099"/>
          </a:xfrm>
          <a:prstGeom prst="rect">
            <a:avLst/>
          </a:prstGeom>
          <a:solidFill>
            <a:srgbClr val="BDE7FF"/>
          </a:solidFill>
          <a:ln>
            <a:solidFill>
              <a:srgbClr val="000000"/>
            </a:solidFill>
          </a:ln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Standardization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lang="en-US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Transform tags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into potential skills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295400" y="2962165"/>
            <a:ext cx="2022994" cy="1964542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Inference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lang="en-US" sz="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Rank skills by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likelihood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55" name="Straight Connector 54"/>
          <p:cNvCxnSpPr>
            <a:stCxn id="3" idx="3"/>
            <a:endCxn id="49" idx="1"/>
          </p:cNvCxnSpPr>
          <p:nvPr/>
        </p:nvCxnSpPr>
        <p:spPr>
          <a:xfrm flipV="1">
            <a:off x="3616165" y="3568172"/>
            <a:ext cx="340541" cy="458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</p:cNvCxnSpPr>
          <p:nvPr/>
        </p:nvCxnSpPr>
        <p:spPr>
          <a:xfrm>
            <a:off x="5979700" y="3568172"/>
            <a:ext cx="320290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endCxn id="3" idx="1"/>
          </p:cNvCxnSpPr>
          <p:nvPr/>
        </p:nvCxnSpPr>
        <p:spPr>
          <a:xfrm>
            <a:off x="1194807" y="3568630"/>
            <a:ext cx="410589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904178" y="4646954"/>
            <a:ext cx="404168" cy="0"/>
          </a:xfrm>
          <a:prstGeom prst="line">
            <a:avLst/>
          </a:prstGeom>
          <a:ln w="57150" cmpd="sng">
            <a:solidFill>
              <a:schemeClr val="accent3">
                <a:lumMod val="75000"/>
              </a:schemeClr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7483" y="3308886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Profile</a:t>
            </a:r>
          </a:p>
          <a:p>
            <a:pPr marL="342900" marR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600" noProof="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text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993587" y="4432708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Profile attributes &amp; network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signals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708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33462" y="0"/>
            <a:ext cx="2810538" cy="6248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 Inference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31881"/>
            <a:ext cx="5662320" cy="48254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How suggested/inferred skills work:</a:t>
            </a:r>
          </a:p>
          <a:p>
            <a:endParaRPr lang="en-US" sz="1800" dirty="0"/>
          </a:p>
          <a:p>
            <a:pPr lvl="1"/>
            <a:r>
              <a:rPr lang="en-US" sz="1600" dirty="0" smtClean="0"/>
              <a:t>Profiles with skills help build a massive dataset of (attribute: skills).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857250" lvl="2" indent="0">
              <a:buNone/>
            </a:pPr>
            <a:r>
              <a:rPr lang="en-US" sz="1600" u="sng" dirty="0" smtClean="0"/>
              <a:t>Example with a title</a:t>
            </a:r>
            <a:r>
              <a:rPr lang="en-US" sz="1600" dirty="0" smtClean="0"/>
              <a:t>:</a:t>
            </a:r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 smtClean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34" y="499308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Snip Single Corner Rectangle 35"/>
          <p:cNvSpPr/>
          <p:nvPr/>
        </p:nvSpPr>
        <p:spPr>
          <a:xfrm>
            <a:off x="7222829" y="281215"/>
            <a:ext cx="1013505" cy="1117002"/>
          </a:xfrm>
          <a:prstGeom prst="snip1Rect">
            <a:avLst>
              <a:gd name="adj" fmla="val 156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dirty="0" smtClean="0"/>
              <a:t>Profile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415268" y="756826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13720" y="896398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413720" y="1037506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12172" y="1177078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849837" y="1717901"/>
            <a:ext cx="1771373" cy="7065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Extract attributes</a:t>
            </a:r>
            <a:endParaRPr lang="en-US" dirty="0"/>
          </a:p>
        </p:txBody>
      </p:sp>
      <p:cxnSp>
        <p:nvCxnSpPr>
          <p:cNvPr id="44" name="Straight Connector 43"/>
          <p:cNvCxnSpPr>
            <a:stCxn id="36" idx="1"/>
            <a:endCxn id="43" idx="0"/>
          </p:cNvCxnSpPr>
          <p:nvPr/>
        </p:nvCxnSpPr>
        <p:spPr>
          <a:xfrm>
            <a:off x="7729582" y="1398217"/>
            <a:ext cx="5942" cy="319684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3" idx="2"/>
            <a:endCxn id="52" idx="0"/>
          </p:cNvCxnSpPr>
          <p:nvPr/>
        </p:nvCxnSpPr>
        <p:spPr>
          <a:xfrm flipH="1">
            <a:off x="7732423" y="2424432"/>
            <a:ext cx="3101" cy="1740491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812972" y="2719469"/>
            <a:ext cx="1577990" cy="692696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Company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Title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Groups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Industry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…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846736" y="4164923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Skills Classifier</a:t>
            </a:r>
            <a:endParaRPr lang="en-US" dirty="0"/>
          </a:p>
        </p:txBody>
      </p:sp>
      <p:cxnSp>
        <p:nvCxnSpPr>
          <p:cNvPr id="56" name="Straight Connector 55"/>
          <p:cNvCxnSpPr>
            <a:stCxn id="52" idx="2"/>
          </p:cNvCxnSpPr>
          <p:nvPr/>
        </p:nvCxnSpPr>
        <p:spPr>
          <a:xfrm flipH="1">
            <a:off x="7723168" y="4627714"/>
            <a:ext cx="9255" cy="78556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11385" y="5461528"/>
            <a:ext cx="2732615" cy="58031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Skills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(ranked by likelihood)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70908" y="89794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584076" y="5977700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Can 56"/>
          <p:cNvSpPr/>
          <p:nvPr/>
        </p:nvSpPr>
        <p:spPr>
          <a:xfrm>
            <a:off x="6798521" y="3205927"/>
            <a:ext cx="462797" cy="539757"/>
          </a:xfrm>
          <a:prstGeom prst="can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0" name="Elbow Connector 59"/>
          <p:cNvCxnSpPr>
            <a:stCxn id="57" idx="3"/>
            <a:endCxn id="52" idx="1"/>
          </p:cNvCxnSpPr>
          <p:nvPr/>
        </p:nvCxnSpPr>
        <p:spPr>
          <a:xfrm rot="5400000">
            <a:off x="6613011" y="3979409"/>
            <a:ext cx="650635" cy="183184"/>
          </a:xfrm>
          <a:prstGeom prst="bentConnector4">
            <a:avLst>
              <a:gd name="adj1" fmla="val 32218"/>
              <a:gd name="adj2" fmla="val 224793"/>
            </a:avLst>
          </a:prstGeom>
          <a:ln>
            <a:headEnd type="triangle" w="lg"/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45517" y="2655330"/>
            <a:ext cx="782580" cy="564418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Feature 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Vectors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281893" y="3349733"/>
            <a:ext cx="4541530" cy="1013387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Software Engineer		Java		100 000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Software Engineer	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C++		  88 000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…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2264105" y="4040533"/>
            <a:ext cx="0" cy="41048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814886" y="4039001"/>
            <a:ext cx="0" cy="41048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4905367" y="4039000"/>
            <a:ext cx="0" cy="410484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007520" y="4502325"/>
            <a:ext cx="4028364" cy="461796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Title			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Skill	    Occurrences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118" y="5150387"/>
            <a:ext cx="5156200" cy="495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865" y="2468106"/>
            <a:ext cx="1600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0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333462" y="0"/>
            <a:ext cx="2810538" cy="6248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 Inference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31881"/>
            <a:ext cx="5662320" cy="4825407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How suggested/inferred skills work:</a:t>
            </a:r>
          </a:p>
          <a:p>
            <a:endParaRPr lang="en-US" sz="1800" dirty="0"/>
          </a:p>
          <a:p>
            <a:pPr lvl="1"/>
            <a:r>
              <a:rPr lang="en-US" sz="1600" dirty="0" smtClean="0"/>
              <a:t>The skill likelihood is a conditional model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Probabilities are combined using a Naïve Bayes Classifier</a:t>
            </a:r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marL="457200" lvl="1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If you are an engineer at Apple, you probably know about iPhone Development.</a:t>
            </a:r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400" dirty="0"/>
          </a:p>
          <a:p>
            <a:pPr marL="914400" lvl="2" indent="0">
              <a:buNone/>
            </a:pPr>
            <a:endParaRPr lang="en-US" sz="1400" dirty="0" smtClean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234" y="499308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Snip Single Corner Rectangle 35"/>
          <p:cNvSpPr/>
          <p:nvPr/>
        </p:nvSpPr>
        <p:spPr>
          <a:xfrm>
            <a:off x="7222829" y="281215"/>
            <a:ext cx="1013505" cy="1117002"/>
          </a:xfrm>
          <a:prstGeom prst="snip1Rect">
            <a:avLst>
              <a:gd name="adj" fmla="val 156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400" dirty="0" smtClean="0"/>
              <a:t>Profile</a:t>
            </a:r>
            <a:endParaRPr lang="en-US" sz="14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7415268" y="756826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13720" y="896398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413720" y="1037506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12172" y="1177078"/>
            <a:ext cx="67567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849837" y="1717901"/>
            <a:ext cx="1771373" cy="7065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Extract attributes</a:t>
            </a:r>
            <a:endParaRPr lang="en-US" dirty="0"/>
          </a:p>
        </p:txBody>
      </p:sp>
      <p:cxnSp>
        <p:nvCxnSpPr>
          <p:cNvPr id="44" name="Straight Connector 43"/>
          <p:cNvCxnSpPr>
            <a:stCxn id="36" idx="1"/>
            <a:endCxn id="43" idx="0"/>
          </p:cNvCxnSpPr>
          <p:nvPr/>
        </p:nvCxnSpPr>
        <p:spPr>
          <a:xfrm>
            <a:off x="7729582" y="1398217"/>
            <a:ext cx="5942" cy="319684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3" idx="2"/>
            <a:endCxn id="52" idx="0"/>
          </p:cNvCxnSpPr>
          <p:nvPr/>
        </p:nvCxnSpPr>
        <p:spPr>
          <a:xfrm flipH="1">
            <a:off x="7732423" y="2424432"/>
            <a:ext cx="3101" cy="1740491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7812972" y="2719469"/>
            <a:ext cx="1577990" cy="692696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Company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Title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Groups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Industry ID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…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846736" y="4164923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Skills Classifier</a:t>
            </a:r>
            <a:endParaRPr lang="en-US" dirty="0"/>
          </a:p>
        </p:txBody>
      </p:sp>
      <p:cxnSp>
        <p:nvCxnSpPr>
          <p:cNvPr id="56" name="Straight Connector 55"/>
          <p:cNvCxnSpPr>
            <a:stCxn id="52" idx="2"/>
          </p:cNvCxnSpPr>
          <p:nvPr/>
        </p:nvCxnSpPr>
        <p:spPr>
          <a:xfrm flipH="1">
            <a:off x="7723168" y="4627714"/>
            <a:ext cx="9255" cy="78556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11385" y="5461528"/>
            <a:ext cx="2732615" cy="58031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Skills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(ranked by likelihood)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070908" y="89794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584076" y="5977700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7" name="Can 56"/>
          <p:cNvSpPr/>
          <p:nvPr/>
        </p:nvSpPr>
        <p:spPr>
          <a:xfrm>
            <a:off x="6798521" y="3205927"/>
            <a:ext cx="462797" cy="539757"/>
          </a:xfrm>
          <a:prstGeom prst="can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60" name="Elbow Connector 59"/>
          <p:cNvCxnSpPr>
            <a:stCxn id="57" idx="3"/>
            <a:endCxn id="52" idx="1"/>
          </p:cNvCxnSpPr>
          <p:nvPr/>
        </p:nvCxnSpPr>
        <p:spPr>
          <a:xfrm rot="5400000">
            <a:off x="6613011" y="3979409"/>
            <a:ext cx="650635" cy="183184"/>
          </a:xfrm>
          <a:prstGeom prst="bentConnector4">
            <a:avLst>
              <a:gd name="adj1" fmla="val 32218"/>
              <a:gd name="adj2" fmla="val 224793"/>
            </a:avLst>
          </a:prstGeom>
          <a:ln>
            <a:headEnd type="triangle" w="lg"/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6645517" y="2655330"/>
            <a:ext cx="782580" cy="564418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Feature 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Vectors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288" y="3523981"/>
            <a:ext cx="3924020" cy="544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639" y="2456348"/>
            <a:ext cx="4935877" cy="2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3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13 at 11.1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4" y="140075"/>
            <a:ext cx="8152443" cy="618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5-13 at 11.10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4" y="152307"/>
            <a:ext cx="8108292" cy="610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1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Skill Suggestions for Your LinkedIn Profile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8727" y="5380182"/>
            <a:ext cx="8208818" cy="681182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0273" y="5657273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8" descr="skills_guided_ed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2" y="4203547"/>
            <a:ext cx="4789103" cy="1301568"/>
          </a:xfrm>
          <a:prstGeom prst="rect">
            <a:avLst/>
          </a:prstGeom>
        </p:spPr>
      </p:pic>
      <p:pic>
        <p:nvPicPr>
          <p:cNvPr id="10" name="Picture 9" descr="Screen Shot 2012-05-13 at 11.56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" y="1276115"/>
            <a:ext cx="4789103" cy="2225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3893" y="4410992"/>
            <a:ext cx="3910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49% Conversion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3894" y="1946889"/>
            <a:ext cx="3519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4% Conversion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58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LinkedIn: The Professional Profile of Record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©2012 LinkedIn Corporation.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65300"/>
            <a:ext cx="6921500" cy="51517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" y="4741335"/>
            <a:ext cx="9154668" cy="1642533"/>
            <a:chOff x="292101" y="3556001"/>
            <a:chExt cx="8862567" cy="1231900"/>
          </a:xfrm>
        </p:grpSpPr>
        <p:sp>
          <p:nvSpPr>
            <p:cNvPr id="7" name="Rectangle 6"/>
            <p:cNvSpPr/>
            <p:nvPr/>
          </p:nvSpPr>
          <p:spPr>
            <a:xfrm>
              <a:off x="292101" y="3556001"/>
              <a:ext cx="8862567" cy="1231900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30000"/>
                  </a:schemeClr>
                </a:gs>
                <a:gs pos="100000">
                  <a:schemeClr val="tx1">
                    <a:alpha val="30000"/>
                  </a:schemeClr>
                </a:gs>
                <a:gs pos="25000">
                  <a:schemeClr val="tx1">
                    <a:alpha val="90000"/>
                  </a:schemeClr>
                </a:gs>
                <a:gs pos="79000">
                  <a:schemeClr val="tx1">
                    <a:alpha val="9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accent4"/>
                </a:solidFill>
              </a:endParaRPr>
            </a:p>
            <a:p>
              <a:pPr algn="ctr"/>
              <a:endParaRPr lang="en-US" dirty="0">
                <a:solidFill>
                  <a:schemeClr val="accent4"/>
                </a:solidFill>
              </a:endParaRPr>
            </a:p>
          </p:txBody>
        </p:sp>
        <p:grpSp>
          <p:nvGrpSpPr>
            <p:cNvPr id="8" name="Group 13"/>
            <p:cNvGrpSpPr/>
            <p:nvPr/>
          </p:nvGrpSpPr>
          <p:grpSpPr>
            <a:xfrm>
              <a:off x="1213281" y="3765863"/>
              <a:ext cx="4231801" cy="761748"/>
              <a:chOff x="-378456" y="3689663"/>
              <a:chExt cx="4231801" cy="76174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-378456" y="3689663"/>
                <a:ext cx="2477095" cy="761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200+M</a:t>
                </a:r>
                <a:endParaRPr lang="en-US" sz="60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931628" y="4047624"/>
                <a:ext cx="1921717" cy="300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FFFF"/>
                    </a:solidFill>
                    <a:latin typeface="Arial"/>
                    <a:cs typeface="Arial"/>
                  </a:rPr>
                  <a:t>Members</a:t>
                </a:r>
                <a:endParaRPr lang="en-US" sz="2000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841510" y="3760221"/>
              <a:ext cx="3935689" cy="846439"/>
              <a:chOff x="3673114" y="3760221"/>
              <a:chExt cx="3935689" cy="846439"/>
            </a:xfrm>
          </p:grpSpPr>
          <p:grpSp>
            <p:nvGrpSpPr>
              <p:cNvPr id="12" name="Group 15"/>
              <p:cNvGrpSpPr/>
              <p:nvPr/>
            </p:nvGrpSpPr>
            <p:grpSpPr>
              <a:xfrm>
                <a:off x="3691083" y="3760221"/>
                <a:ext cx="3917720" cy="761748"/>
                <a:chOff x="3750348" y="3684020"/>
                <a:chExt cx="3917720" cy="761748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3750348" y="3684020"/>
                  <a:ext cx="2042092" cy="761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6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200M</a:t>
                  </a:r>
                  <a:endParaRPr lang="en-US" sz="60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5795261" y="3853351"/>
                  <a:ext cx="1872807" cy="530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Member</a:t>
                  </a:r>
                  <a:b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</a:br>
                  <a:r>
                    <a:rPr lang="en-US" sz="20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Profiles</a:t>
                  </a:r>
                  <a:endParaRPr lang="en-US" sz="2000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 rot="5400000">
                <a:off x="3254808" y="4186766"/>
                <a:ext cx="838200" cy="158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80734" y="3835401"/>
              <a:ext cx="270933" cy="287866"/>
            </a:xfrm>
            <a:prstGeom prst="rect">
              <a:avLst/>
            </a:prstGeom>
          </p:spPr>
          <p:txBody>
            <a:bodyPr vert="horz" wrap="none" lIns="0" tIns="45720" rIns="91440" bIns="45720" rtlCol="0">
              <a:noAutofit/>
            </a:bodyPr>
            <a:lstStyle/>
            <a:p>
              <a:pPr marL="342900" marR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71684" y="3822701"/>
              <a:ext cx="270933" cy="287866"/>
            </a:xfrm>
            <a:prstGeom prst="rect">
              <a:avLst/>
            </a:prstGeom>
          </p:spPr>
          <p:txBody>
            <a:bodyPr vert="horz" wrap="none" lIns="0" tIns="45720" rIns="91440" bIns="45720" rtlCol="0">
              <a:noAutofit/>
            </a:bodyPr>
            <a:lstStyle/>
            <a:p>
              <a:pPr marL="342900" marR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940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57640" y="1776718"/>
            <a:ext cx="2968829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discovery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956089" y="2629072"/>
            <a:ext cx="2946862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tagging</a:t>
            </a:r>
            <a:endParaRPr lang="en-US" dirty="0"/>
          </a:p>
        </p:txBody>
      </p:sp>
      <p:cxnSp>
        <p:nvCxnSpPr>
          <p:cNvPr id="7" name="Straight Connector 6"/>
          <p:cNvCxnSpPr>
            <a:stCxn id="5" idx="2"/>
            <a:endCxn id="6" idx="0"/>
          </p:cNvCxnSpPr>
          <p:nvPr/>
        </p:nvCxnSpPr>
        <p:spPr>
          <a:xfrm flipH="1">
            <a:off x="4429520" y="2239509"/>
            <a:ext cx="12535" cy="389563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954539" y="3492860"/>
            <a:ext cx="2983689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Skill recommendations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7591" y="4386030"/>
            <a:ext cx="2984155" cy="4627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b="1" dirty="0" smtClean="0"/>
              <a:t>Suggested endorsements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427711" y="3973275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439003" y="3114487"/>
            <a:ext cx="1550" cy="389239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82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</a:t>
            </a:r>
            <a:r>
              <a:rPr lang="en-US" dirty="0"/>
              <a:t>Tagging via Skill Endorsements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Content Placeholder 4" descr="endorse-gam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0" r="-4520"/>
          <a:stretch>
            <a:fillRect/>
          </a:stretch>
        </p:blipFill>
        <p:spPr>
          <a:xfrm>
            <a:off x="999836" y="1170245"/>
            <a:ext cx="6804891" cy="3931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727" y="5380182"/>
            <a:ext cx="8208818" cy="681182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0273" y="5657273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0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Suggesting Endorsements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People-skill combinations in a member’s network</a:t>
            </a:r>
          </a:p>
          <a:p>
            <a:r>
              <a:rPr lang="en-US" sz="2000" dirty="0" smtClean="0"/>
              <a:t>Binary classification</a:t>
            </a:r>
          </a:p>
          <a:p>
            <a:r>
              <a:rPr lang="en-US" sz="2000" dirty="0" smtClean="0"/>
              <a:t>Features</a:t>
            </a:r>
          </a:p>
          <a:p>
            <a:pPr lvl="1"/>
            <a:r>
              <a:rPr lang="en-US" sz="1600" dirty="0" smtClean="0"/>
              <a:t>Skill inference score</a:t>
            </a:r>
          </a:p>
          <a:p>
            <a:pPr lvl="1"/>
            <a:r>
              <a:rPr lang="en-US" sz="1600" dirty="0" smtClean="0"/>
              <a:t>Company overlap</a:t>
            </a:r>
          </a:p>
          <a:p>
            <a:pPr lvl="1"/>
            <a:r>
              <a:rPr lang="en-US" sz="1600" dirty="0" smtClean="0"/>
              <a:t>School overlap</a:t>
            </a:r>
          </a:p>
          <a:p>
            <a:pPr lvl="1"/>
            <a:r>
              <a:rPr lang="en-US" sz="1600" dirty="0" smtClean="0"/>
              <a:t>Group overlap</a:t>
            </a:r>
          </a:p>
          <a:p>
            <a:pPr lvl="1"/>
            <a:r>
              <a:rPr lang="en-US" sz="1600" dirty="0" smtClean="0"/>
              <a:t>Industry and functional </a:t>
            </a:r>
            <a:r>
              <a:rPr lang="en-US" sz="1600" dirty="0"/>
              <a:t>area </a:t>
            </a:r>
            <a:r>
              <a:rPr lang="en-US" sz="1600" dirty="0" smtClean="0"/>
              <a:t>similarity</a:t>
            </a:r>
          </a:p>
          <a:p>
            <a:pPr lvl="1"/>
            <a:r>
              <a:rPr lang="en-US" sz="1600" dirty="0" smtClean="0"/>
              <a:t>Title similarity</a:t>
            </a:r>
          </a:p>
          <a:p>
            <a:pPr lvl="1"/>
            <a:r>
              <a:rPr lang="en-US" sz="1600" dirty="0" smtClean="0"/>
              <a:t>Site interactions</a:t>
            </a:r>
          </a:p>
          <a:p>
            <a:pPr lvl="1"/>
            <a:r>
              <a:rPr lang="en-US" sz="1600" dirty="0" smtClean="0"/>
              <a:t>Co-interactions</a:t>
            </a:r>
          </a:p>
          <a:p>
            <a:pPr lvl="1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33462" y="0"/>
            <a:ext cx="2810538" cy="6248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33462" y="0"/>
            <a:ext cx="2810538" cy="62480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49837" y="1025201"/>
            <a:ext cx="1771373" cy="7065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Candidate</a:t>
            </a:r>
          </a:p>
          <a:p>
            <a:pPr algn="ctr"/>
            <a:r>
              <a:rPr lang="en-US" dirty="0" smtClean="0"/>
              <a:t>generation</a:t>
            </a:r>
            <a:endParaRPr lang="en-US" dirty="0"/>
          </a:p>
        </p:txBody>
      </p:sp>
      <p:cxnSp>
        <p:nvCxnSpPr>
          <p:cNvPr id="14" name="Straight Connector 13"/>
          <p:cNvCxnSpPr>
            <a:stCxn id="12" idx="2"/>
            <a:endCxn id="16" idx="0"/>
          </p:cNvCxnSpPr>
          <p:nvPr/>
        </p:nvCxnSpPr>
        <p:spPr>
          <a:xfrm flipH="1">
            <a:off x="7732423" y="1731732"/>
            <a:ext cx="3101" cy="1740491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12972" y="2026769"/>
            <a:ext cx="1577990" cy="692696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Company 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Title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Groups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Industry</a:t>
            </a:r>
          </a:p>
          <a:p>
            <a:pPr marL="342900" marR="0" indent="-34290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…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6736" y="3472223"/>
            <a:ext cx="1771373" cy="4627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 smtClean="0"/>
              <a:t>Classifier</a:t>
            </a:r>
            <a:endParaRPr lang="en-US" dirty="0"/>
          </a:p>
        </p:txBody>
      </p:sp>
      <p:cxnSp>
        <p:nvCxnSpPr>
          <p:cNvPr id="17" name="Straight Connector 16"/>
          <p:cNvCxnSpPr>
            <a:stCxn id="16" idx="2"/>
          </p:cNvCxnSpPr>
          <p:nvPr/>
        </p:nvCxnSpPr>
        <p:spPr>
          <a:xfrm flipH="1">
            <a:off x="7723168" y="3935014"/>
            <a:ext cx="9255" cy="785568"/>
          </a:xfrm>
          <a:prstGeom prst="line">
            <a:avLst/>
          </a:prstGeom>
          <a:ln>
            <a:solidFill>
              <a:schemeClr val="tx1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11385" y="4768828"/>
            <a:ext cx="2732615" cy="580311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lang="en-US" sz="1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Suggested Endorsements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(ranked by likelihood)</a:t>
            </a:r>
          </a:p>
        </p:txBody>
      </p:sp>
      <p:sp>
        <p:nvSpPr>
          <p:cNvPr id="19" name="Can 18"/>
          <p:cNvSpPr/>
          <p:nvPr/>
        </p:nvSpPr>
        <p:spPr>
          <a:xfrm>
            <a:off x="6798521" y="2513227"/>
            <a:ext cx="462797" cy="539757"/>
          </a:xfrm>
          <a:prstGeom prst="can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0" name="Elbow Connector 19"/>
          <p:cNvCxnSpPr>
            <a:stCxn id="19" idx="3"/>
            <a:endCxn id="16" idx="1"/>
          </p:cNvCxnSpPr>
          <p:nvPr/>
        </p:nvCxnSpPr>
        <p:spPr>
          <a:xfrm rot="5400000">
            <a:off x="6613011" y="3286709"/>
            <a:ext cx="650635" cy="183184"/>
          </a:xfrm>
          <a:prstGeom prst="bentConnector4">
            <a:avLst>
              <a:gd name="adj1" fmla="val 32218"/>
              <a:gd name="adj2" fmla="val 224793"/>
            </a:avLst>
          </a:prstGeom>
          <a:ln>
            <a:headEnd type="triangle" w="lg"/>
            <a:tailEnd type="triangle" w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45517" y="1962630"/>
            <a:ext cx="782580" cy="564418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Feature </a:t>
            </a:r>
          </a:p>
          <a:p>
            <a:pPr marL="342900" marR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Vectors</a:t>
            </a:r>
          </a:p>
        </p:txBody>
      </p:sp>
    </p:spTree>
    <p:extLst>
      <p:ext uri="{BB962C8B-B14F-4D97-AF65-F5344CB8AC3E}">
        <p14:creationId xmlns:p14="http://schemas.microsoft.com/office/powerpoint/2010/main" val="2955953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/>
      <p:bldP spid="19" grpId="0" animBg="1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Tagging Accelerates Adoption</a:t>
            </a:r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-124933" y="3911836"/>
            <a:ext cx="3024267" cy="24916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defTabSz="9144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</a:pPr>
            <a:r>
              <a:rPr lang="en-US" sz="2200" dirty="0" smtClean="0">
                <a:solidFill>
                  <a:srgbClr val="89898B"/>
                </a:solidFill>
              </a:rPr>
              <a:t>Skill endorsements</a:t>
            </a:r>
            <a:endParaRPr lang="en-US" sz="2200" baseline="30000" dirty="0">
              <a:solidFill>
                <a:srgbClr val="89898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6801" y="3737409"/>
            <a:ext cx="1265107" cy="368609"/>
          </a:xfrm>
          <a:prstGeom prst="rect">
            <a:avLst/>
          </a:prstGeom>
        </p:spPr>
        <p:txBody>
          <a:bodyPr wrap="none" lIns="0"/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sz="4000" b="1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gray">
          <a:xfrm>
            <a:off x="1" y="2555047"/>
            <a:ext cx="3130262" cy="56089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89898B"/>
                </a:solidFill>
              </a:rPr>
              <a:t>Skill </a:t>
            </a:r>
            <a:r>
              <a:rPr lang="en-US" sz="2200" dirty="0" smtClean="0">
                <a:solidFill>
                  <a:srgbClr val="89898B"/>
                </a:solidFill>
              </a:rPr>
              <a:t>recommendations</a:t>
            </a:r>
            <a:endParaRPr lang="en-US" sz="2200" baseline="30000" dirty="0">
              <a:solidFill>
                <a:srgbClr val="89898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873" y="2723233"/>
            <a:ext cx="1986435" cy="367551"/>
          </a:xfrm>
          <a:prstGeom prst="rect">
            <a:avLst/>
          </a:prstGeom>
        </p:spPr>
        <p:txBody>
          <a:bodyPr wrap="none" lIns="0"/>
          <a:lstStyle/>
          <a:p>
            <a:pPr marL="342900" indent="-342900" algn="r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/>
            </a:pPr>
            <a:endParaRPr lang="en-US" sz="40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gray">
          <a:xfrm>
            <a:off x="661695" y="1950736"/>
            <a:ext cx="2160659" cy="2595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hangingPunct="0">
              <a:lnSpc>
                <a:spcPct val="90000"/>
              </a:lnSpc>
            </a:pPr>
            <a:r>
              <a:rPr lang="en-US" sz="2200" dirty="0" smtClean="0">
                <a:solidFill>
                  <a:srgbClr val="89898B"/>
                </a:solidFill>
                <a:latin typeface="+mn-lt"/>
              </a:rPr>
              <a:t>Skill marketing</a:t>
            </a:r>
            <a:endParaRPr lang="en-US" sz="2200" dirty="0">
              <a:solidFill>
                <a:srgbClr val="89898B"/>
              </a:solidFill>
              <a:latin typeface="+mn-lt"/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1446047" y="1703383"/>
            <a:ext cx="1363217" cy="36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en-US" sz="4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 rot="20487215">
            <a:off x="3664963" y="1544800"/>
            <a:ext cx="4100329" cy="410032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  <a:alpha val="32000"/>
                </a:schemeClr>
              </a:gs>
              <a:gs pos="100000">
                <a:schemeClr val="bg2">
                  <a:lumMod val="75000"/>
                </a:schemeClr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 rot="20487215">
            <a:off x="5814328" y="1693599"/>
            <a:ext cx="1164895" cy="1166014"/>
          </a:xfrm>
          <a:prstGeom prst="ellipse">
            <a:avLst/>
          </a:prstGeom>
          <a:gradFill>
            <a:gsLst>
              <a:gs pos="0">
                <a:schemeClr val="bg2">
                  <a:lumMod val="75000"/>
                  <a:alpha val="4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7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 rot="20487215">
            <a:off x="6237442" y="1753483"/>
            <a:ext cx="591264" cy="591264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926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2971799" y="4042224"/>
            <a:ext cx="1793970" cy="0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254178" y="2645751"/>
            <a:ext cx="3043759" cy="0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2984637" y="2100089"/>
            <a:ext cx="3492823" cy="0"/>
          </a:xfrm>
          <a:prstGeom prst="line">
            <a:avLst/>
          </a:prstGeom>
          <a:noFill/>
          <a:ln w="9525">
            <a:solidFill>
              <a:srgbClr val="172436"/>
            </a:solidFill>
            <a:round/>
            <a:headEnd/>
            <a:tailEnd type="oval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>
                <a:solidFill>
                  <a:srgbClr val="172436"/>
                </a:solidFill>
              </a:ln>
              <a:latin typeface="+mn-lt"/>
              <a:cs typeface="+mn-cs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©2012 LinkedIn </a:t>
            </a:r>
            <a:r>
              <a:rPr lang="en-US" dirty="0" err="1" smtClean="0"/>
              <a:t>Cororation</a:t>
            </a:r>
            <a:r>
              <a:rPr lang="en-US" dirty="0"/>
              <a:t>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8029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Find Influencers In Venture Capital?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29595" b="29595"/>
          <a:stretch>
            <a:fillRect/>
          </a:stretch>
        </p:blipFill>
        <p:spPr>
          <a:xfrm>
            <a:off x="457200" y="1331913"/>
            <a:ext cx="8229600" cy="4754562"/>
          </a:xfrm>
        </p:spPr>
      </p:pic>
    </p:spTree>
    <p:extLst>
      <p:ext uri="{BB962C8B-B14F-4D97-AF65-F5344CB8AC3E}">
        <p14:creationId xmlns:p14="http://schemas.microsoft.com/office/powerpoint/2010/main" val="12430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Skills Are Important for a Data Scientist?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Content Placeholder 7" descr="Screen Shot 2013-02-26 at 7.59.43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17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Technologies are Professionals Adopting?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19644" y="4427335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Content Placeholder 6" descr="Screen Shot 2013-02-26 at 7.51.48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5" b="-2745"/>
          <a:stretch>
            <a:fillRect/>
          </a:stretch>
        </p:blipFill>
        <p:spPr>
          <a:xfrm>
            <a:off x="551468" y="1331881"/>
            <a:ext cx="8135332" cy="4700101"/>
          </a:xfrm>
        </p:spPr>
      </p:pic>
    </p:spTree>
    <p:extLst>
      <p:ext uri="{BB962C8B-B14F-4D97-AF65-F5344CB8AC3E}">
        <p14:creationId xmlns:p14="http://schemas.microsoft.com/office/powerpoint/2010/main" val="2556156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5441" y="152856"/>
            <a:ext cx="8229600" cy="1093517"/>
          </a:xfrm>
        </p:spPr>
        <p:txBody>
          <a:bodyPr/>
          <a:lstStyle/>
          <a:p>
            <a:r>
              <a:rPr lang="en-US" dirty="0" smtClean="0"/>
              <a:t>Data Amplifies Desire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" name="Picture 9" descr="Screen Shot 2013-02-26 at 3.51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2" y="3649438"/>
            <a:ext cx="2720208" cy="211308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2410571" y="3116409"/>
            <a:ext cx="2728059" cy="2127772"/>
            <a:chOff x="5291497" y="2857254"/>
            <a:chExt cx="2351776" cy="1834287"/>
          </a:xfrm>
        </p:grpSpPr>
        <p:sp>
          <p:nvSpPr>
            <p:cNvPr id="17" name="Rectangle 16"/>
            <p:cNvSpPr/>
            <p:nvPr/>
          </p:nvSpPr>
          <p:spPr>
            <a:xfrm>
              <a:off x="5291497" y="2857254"/>
              <a:ext cx="2351776" cy="183428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9019" y="2889867"/>
              <a:ext cx="1222121" cy="1648817"/>
            </a:xfrm>
            <a:prstGeom prst="rect">
              <a:avLst/>
            </a:prstGeom>
          </p:spPr>
        </p:pic>
        <p:sp>
          <p:nvSpPr>
            <p:cNvPr id="14" name="Curved Right Arrow 13"/>
            <p:cNvSpPr/>
            <p:nvPr/>
          </p:nvSpPr>
          <p:spPr>
            <a:xfrm>
              <a:off x="5373808" y="3339343"/>
              <a:ext cx="776086" cy="893627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urved Right Arrow 14"/>
            <p:cNvSpPr/>
            <p:nvPr/>
          </p:nvSpPr>
          <p:spPr>
            <a:xfrm rot="10800000">
              <a:off x="6704425" y="3282868"/>
              <a:ext cx="841802" cy="886194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2504" y="3080662"/>
              <a:ext cx="914400" cy="914400"/>
            </a:xfrm>
            <a:prstGeom prst="rect">
              <a:avLst/>
            </a:prstGeom>
          </p:spPr>
          <p:txBody>
            <a:bodyPr vert="horz" wrap="none" lIns="0" tIns="45720" rIns="91440" bIns="45720" rtlCol="0">
              <a:noAutofit/>
            </a:bodyPr>
            <a:lstStyle/>
            <a:p>
              <a:pPr marL="342900" marR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3774" y="1481540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0" y="1331881"/>
            <a:ext cx="8229600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Desire + Social Proof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Viral Loops + Network Effects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</a:t>
            </a:r>
            <a:r>
              <a:rPr lang="en-US" dirty="0" smtClean="0"/>
              <a:t>Catalyst + Recommendation Algorithms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5" descr="Picture 3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18" y="2756303"/>
            <a:ext cx="2683992" cy="2095873"/>
          </a:xfrm>
          <a:prstGeom prst="rect">
            <a:avLst/>
          </a:prstGeom>
          <a:noFill/>
          <a:ln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629525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Infrastructure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©2012 LinkedIn Corporation.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963" y="1617416"/>
            <a:ext cx="652145" cy="654685"/>
          </a:xfrm>
          <a:prstGeom prst="rect">
            <a:avLst/>
          </a:prstGeom>
        </p:spPr>
      </p:pic>
      <p:pic>
        <p:nvPicPr>
          <p:cNvPr id="7" name="Picture 6" descr="voldem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444" y="1594742"/>
            <a:ext cx="736600" cy="698500"/>
          </a:xfrm>
          <a:prstGeom prst="rect">
            <a:avLst/>
          </a:prstGeom>
        </p:spPr>
      </p:pic>
      <p:pic>
        <p:nvPicPr>
          <p:cNvPr id="8" name="Content Placeholder 5" descr="azkaban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1" b="-183"/>
          <a:stretch/>
        </p:blipFill>
        <p:spPr>
          <a:xfrm>
            <a:off x="3433718" y="1390674"/>
            <a:ext cx="1104348" cy="1094307"/>
          </a:xfrm>
          <a:prstGeom prst="rect">
            <a:avLst/>
          </a:prstGeom>
        </p:spPr>
      </p:pic>
      <p:pic>
        <p:nvPicPr>
          <p:cNvPr id="9" name="Picture 8" descr="elephant_rgb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31" y="1515090"/>
            <a:ext cx="1214728" cy="868245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-36544" r="-36544"/>
          <a:stretch/>
        </p:blipFill>
        <p:spPr>
          <a:xfrm>
            <a:off x="7576126" y="1447662"/>
            <a:ext cx="1590964" cy="919162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0206" y="1266540"/>
            <a:ext cx="886621" cy="1253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1818" y="3163453"/>
            <a:ext cx="8358909" cy="2909455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Apache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Hadoop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Parallel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processing architecture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r>
              <a:rPr lang="en-US" sz="1600" noProof="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Apache Kafka: Ingress pipes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Azkaban: </a:t>
            </a:r>
            <a:r>
              <a:rPr kumimoji="0" lang="en-US" sz="1600" b="0" i="0" u="none" strike="noStrike" kern="1200" cap="none" spc="0" normalizeH="0" baseline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Hadoop</a:t>
            </a: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scheduler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r>
              <a:rPr lang="en-US" sz="1600" noProof="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Voldemort</a:t>
            </a:r>
            <a:r>
              <a:rPr lang="en-US" sz="1600" noProof="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: Egress database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Apache</a:t>
            </a:r>
            <a:r>
              <a:rPr kumimoji="0" lang="en-US" sz="1600" b="0" i="0" u="none" strike="noStrike" kern="1200" cap="none" spc="0" normalizeH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Pig: High-level MR language 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r>
              <a:rPr lang="en-US" sz="1600" baseline="0" noProof="0" dirty="0" err="1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DataFu</a:t>
            </a:r>
            <a:r>
              <a:rPr lang="en-US" sz="1600" baseline="0" noProof="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: Convenience routines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</a:pPr>
            <a:endParaRPr kumimoji="0" lang="en-US" sz="1600" b="0" i="0" u="none" strike="noStrike" kern="1200" cap="none" spc="0" normalizeH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r>
              <a:rPr lang="en-US" sz="1600" baseline="0" noProof="0" dirty="0" smtClean="0">
                <a:solidFill>
                  <a:schemeClr val="accent5"/>
                </a:solidFill>
                <a:latin typeface="Arial" pitchFamily="34" charset="0"/>
                <a:cs typeface="Arial" pitchFamily="34" charset="0"/>
                <a:hlinkClick r:id="rId9"/>
              </a:rPr>
              <a:t>http://data.linkedin.com</a:t>
            </a:r>
            <a:endParaRPr lang="en-US" sz="1600" baseline="0" noProof="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R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endParaRPr lang="en-US" sz="1600" baseline="0" noProof="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R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endParaRPr lang="en-US" sz="1200" dirty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accent5"/>
                </a:solidFill>
              </a:rPr>
              <a:t>R. </a:t>
            </a:r>
            <a:r>
              <a:rPr lang="en-US" sz="1200" dirty="0" err="1">
                <a:solidFill>
                  <a:schemeClr val="accent5"/>
                </a:solidFill>
              </a:rPr>
              <a:t>Sumbaly</a:t>
            </a:r>
            <a:r>
              <a:rPr lang="en-US" sz="1200" dirty="0">
                <a:solidFill>
                  <a:schemeClr val="accent5"/>
                </a:solidFill>
              </a:rPr>
              <a:t>, </a:t>
            </a:r>
            <a:r>
              <a:rPr lang="en-US" sz="1200" dirty="0" smtClean="0">
                <a:solidFill>
                  <a:schemeClr val="accent5"/>
                </a:solidFill>
              </a:rPr>
              <a:t>J. </a:t>
            </a:r>
            <a:r>
              <a:rPr lang="en-US" sz="1200" dirty="0">
                <a:solidFill>
                  <a:schemeClr val="accent5"/>
                </a:solidFill>
              </a:rPr>
              <a:t>Kreps, and </a:t>
            </a:r>
            <a:r>
              <a:rPr lang="en-US" sz="1200" dirty="0" smtClean="0">
                <a:solidFill>
                  <a:schemeClr val="accent5"/>
                </a:solidFill>
              </a:rPr>
              <a:t>S. Shah. “The ‘Big Data’ </a:t>
            </a:r>
            <a:r>
              <a:rPr lang="en-US" sz="1200" dirty="0">
                <a:solidFill>
                  <a:schemeClr val="accent5"/>
                </a:solidFill>
              </a:rPr>
              <a:t>ecosystem at </a:t>
            </a:r>
            <a:r>
              <a:rPr lang="en-US" sz="1200" dirty="0" smtClean="0">
                <a:solidFill>
                  <a:schemeClr val="accent5"/>
                </a:solidFill>
              </a:rPr>
              <a:t>LinkedIn”. In </a:t>
            </a:r>
            <a:r>
              <a:rPr lang="en-US" sz="1200" dirty="0">
                <a:solidFill>
                  <a:schemeClr val="accent5"/>
                </a:solidFill>
              </a:rPr>
              <a:t>SIGMOD 2013 (to appear</a:t>
            </a:r>
            <a:r>
              <a:rPr lang="en-US" sz="1200" dirty="0" smtClean="0">
                <a:solidFill>
                  <a:schemeClr val="accent5"/>
                </a:solidFill>
              </a:rPr>
              <a:t>).</a:t>
            </a:r>
            <a:endParaRPr lang="en-US" sz="1200" dirty="0">
              <a:solidFill>
                <a:schemeClr val="accent5"/>
              </a:solidFill>
            </a:endParaRPr>
          </a:p>
          <a:p>
            <a:pPr marR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endParaRPr lang="en-US" sz="1600" baseline="0" noProof="0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  <a:p>
            <a:pPr marR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endParaRPr kumimoji="0" lang="en-US" sz="1600" b="0" i="0" u="none" strike="noStrike" kern="1200" cap="none" spc="0" normalizeH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R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tabLst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93818" y="4872182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d</a:t>
            </a:r>
            <a:r>
              <a:rPr lang="en-US" sz="4000" dirty="0" err="1" smtClean="0"/>
              <a:t>ata.linkedin.com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Learning More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423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LinkedIn’s Latest </a:t>
            </a:r>
            <a:r>
              <a:rPr lang="en-US" dirty="0"/>
              <a:t>Data Product: Skill Endorsements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29632" r="-2963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25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457200" y="203085"/>
            <a:ext cx="8229600" cy="1266696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Viral Growth: 800</a:t>
            </a:r>
            <a:r>
              <a:rPr lang="en-US" dirty="0"/>
              <a:t>M</a:t>
            </a:r>
            <a:r>
              <a:rPr lang="en-US" dirty="0" smtClean="0"/>
              <a:t> </a:t>
            </a:r>
            <a:r>
              <a:rPr lang="en-US" dirty="0"/>
              <a:t>Endorsements in 4</a:t>
            </a:r>
            <a:r>
              <a:rPr lang="en-US" dirty="0" smtClean="0"/>
              <a:t> </a:t>
            </a:r>
            <a:r>
              <a:rPr lang="en-US" dirty="0"/>
              <a:t>Months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189496"/>
              </p:ext>
            </p:extLst>
          </p:nvPr>
        </p:nvGraphicFramePr>
        <p:xfrm>
          <a:off x="589856" y="1447800"/>
          <a:ext cx="7841261" cy="3949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3966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5441" y="152856"/>
            <a:ext cx="8229600" cy="1093517"/>
          </a:xfrm>
        </p:spPr>
        <p:txBody>
          <a:bodyPr/>
          <a:lstStyle/>
          <a:p>
            <a:r>
              <a:rPr lang="en-US" dirty="0" smtClean="0"/>
              <a:t>Data Amplifies Desire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Picture 9" descr="Screen Shot 2013-02-26 at 3.51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2" y="3649438"/>
            <a:ext cx="2720208" cy="211308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2410571" y="3116409"/>
            <a:ext cx="2728059" cy="2127772"/>
            <a:chOff x="5291497" y="2857254"/>
            <a:chExt cx="2351776" cy="1834287"/>
          </a:xfrm>
        </p:grpSpPr>
        <p:sp>
          <p:nvSpPr>
            <p:cNvPr id="17" name="Rectangle 16"/>
            <p:cNvSpPr/>
            <p:nvPr/>
          </p:nvSpPr>
          <p:spPr>
            <a:xfrm>
              <a:off x="5291497" y="2857254"/>
              <a:ext cx="2351776" cy="183428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59019" y="2889867"/>
              <a:ext cx="1222121" cy="1648817"/>
            </a:xfrm>
            <a:prstGeom prst="rect">
              <a:avLst/>
            </a:prstGeom>
          </p:spPr>
        </p:pic>
        <p:sp>
          <p:nvSpPr>
            <p:cNvPr id="14" name="Curved Right Arrow 13"/>
            <p:cNvSpPr/>
            <p:nvPr/>
          </p:nvSpPr>
          <p:spPr>
            <a:xfrm>
              <a:off x="5373808" y="3339343"/>
              <a:ext cx="776086" cy="893627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Curved Right Arrow 14"/>
            <p:cNvSpPr/>
            <p:nvPr/>
          </p:nvSpPr>
          <p:spPr>
            <a:xfrm rot="10800000">
              <a:off x="6704425" y="3282868"/>
              <a:ext cx="841802" cy="886194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2504" y="3080662"/>
              <a:ext cx="914400" cy="914400"/>
            </a:xfrm>
            <a:prstGeom prst="rect">
              <a:avLst/>
            </a:prstGeom>
          </p:spPr>
          <p:txBody>
            <a:bodyPr vert="horz" wrap="none" lIns="0" tIns="45720" rIns="91440" bIns="45720" rtlCol="0">
              <a:noAutofit/>
            </a:bodyPr>
            <a:lstStyle/>
            <a:p>
              <a:pPr marL="342900" marR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93774" y="1481540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57200" y="1331881"/>
            <a:ext cx="8229600" cy="4754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Desire + Social Proof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Viral Loops + Network Effects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Foundation + Recommendation Algorithms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5" descr="Picture 3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818" y="2756303"/>
            <a:ext cx="2683992" cy="2095873"/>
          </a:xfrm>
          <a:prstGeom prst="rect">
            <a:avLst/>
          </a:prstGeom>
          <a:noFill/>
          <a:ln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54600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dirty="0" smtClean="0"/>
              <a:t>) Desire &amp; Social Proof</a:t>
            </a:r>
            <a:endParaRPr lang="en-US" dirty="0"/>
          </a:p>
        </p:txBody>
      </p:sp>
      <p:pic>
        <p:nvPicPr>
          <p:cNvPr id="9" name="Picture 8" descr="Screen Shot 2013-02-26 at 1.40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6" y="1853205"/>
            <a:ext cx="4895248" cy="3043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mess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36" y="3477979"/>
            <a:ext cx="4266798" cy="227180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NU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956" y="1220470"/>
            <a:ext cx="4197922" cy="157190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78319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768209" y="5195704"/>
            <a:ext cx="2218617" cy="12046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89810" y="1081457"/>
            <a:ext cx="914400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 endorses B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3622841" y="1080499"/>
            <a:ext cx="914400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 notified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7112000" y="1081457"/>
            <a:ext cx="1335313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 “accepts” endorsement</a:t>
            </a:r>
            <a:endParaRPr lang="en-US" sz="1400" dirty="0"/>
          </a:p>
        </p:txBody>
      </p:sp>
      <p:sp>
        <p:nvSpPr>
          <p:cNvPr id="39" name="Right Arrow 38"/>
          <p:cNvSpPr/>
          <p:nvPr/>
        </p:nvSpPr>
        <p:spPr>
          <a:xfrm>
            <a:off x="1960762" y="1226975"/>
            <a:ext cx="1316790" cy="4934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0" name="Right Arrow 39"/>
          <p:cNvSpPr/>
          <p:nvPr/>
        </p:nvSpPr>
        <p:spPr>
          <a:xfrm>
            <a:off x="5080000" y="1226975"/>
            <a:ext cx="1849807" cy="4934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1" name="Right Arrow 40"/>
          <p:cNvSpPr/>
          <p:nvPr/>
        </p:nvSpPr>
        <p:spPr>
          <a:xfrm rot="6266015">
            <a:off x="7071442" y="4354086"/>
            <a:ext cx="1000651" cy="4934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6886265" y="5355360"/>
            <a:ext cx="914400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 endorses C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7977129" y="5355360"/>
            <a:ext cx="914400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 endorses D</a:t>
            </a:r>
            <a:endParaRPr lang="en-US" sz="1400" dirty="0"/>
          </a:p>
        </p:txBody>
      </p:sp>
      <p:sp>
        <p:nvSpPr>
          <p:cNvPr id="44" name="Right Arrow 43"/>
          <p:cNvSpPr/>
          <p:nvPr/>
        </p:nvSpPr>
        <p:spPr>
          <a:xfrm rot="4470222">
            <a:off x="7576708" y="4357968"/>
            <a:ext cx="1031065" cy="4934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6" name="Right Arrow 45"/>
          <p:cNvSpPr/>
          <p:nvPr/>
        </p:nvSpPr>
        <p:spPr>
          <a:xfrm rot="5400000">
            <a:off x="7478641" y="2202107"/>
            <a:ext cx="660399" cy="493485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6942183" y="2902350"/>
            <a:ext cx="1775097" cy="914400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Endorsement recommendations</a:t>
            </a:r>
            <a:endParaRPr lang="en-US" sz="1400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2810422" y="561314"/>
            <a:ext cx="986972" cy="45452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4431059" y="554630"/>
            <a:ext cx="885370" cy="454526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070192" y="367128"/>
            <a:ext cx="645886" cy="362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Email</a:t>
            </a:r>
            <a:endParaRPr lang="en-US" sz="1200" dirty="0"/>
          </a:p>
        </p:txBody>
      </p:sp>
      <p:sp>
        <p:nvSpPr>
          <p:cNvPr id="57" name="Rectangle 56"/>
          <p:cNvSpPr/>
          <p:nvPr/>
        </p:nvSpPr>
        <p:spPr>
          <a:xfrm>
            <a:off x="5418027" y="360444"/>
            <a:ext cx="986973" cy="362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Notification</a:t>
            </a:r>
            <a:endParaRPr lang="en-US" sz="12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090738" y="795529"/>
            <a:ext cx="1" cy="27351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589421" y="360444"/>
            <a:ext cx="986973" cy="362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News Feed</a:t>
            </a:r>
            <a:endParaRPr lang="en-US" sz="1200" dirty="0"/>
          </a:p>
        </p:txBody>
      </p:sp>
      <p:pic>
        <p:nvPicPr>
          <p:cNvPr id="30" name="Picture 29" descr="endorse-g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69" y="2430608"/>
            <a:ext cx="5789056" cy="3646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65" y="2413111"/>
            <a:ext cx="5403829" cy="3688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544" y="3028843"/>
            <a:ext cx="5165782" cy="1944765"/>
          </a:xfrm>
          <a:prstGeom prst="rect">
            <a:avLst/>
          </a:prstGeom>
        </p:spPr>
      </p:pic>
      <p:pic>
        <p:nvPicPr>
          <p:cNvPr id="61" name="Picture 60" descr="endorse-ga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89" y="2440568"/>
            <a:ext cx="5789056" cy="3646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517" y="2273300"/>
            <a:ext cx="5726367" cy="3972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31" y="2867516"/>
            <a:ext cx="5517841" cy="2885209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1468" y="179569"/>
            <a:ext cx="8229600" cy="1005840"/>
          </a:xfrm>
        </p:spPr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) Viral Loops &amp; Network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8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8" grpId="0" animBg="1"/>
      <p:bldP spid="56" grpId="0" animBg="1"/>
      <p:bldP spid="57" grpId="0" animBg="1"/>
      <p:bldP spid="63" grpId="0" animBg="1"/>
      <p:bldP spid="27" grpId="0"/>
      <p:bldP spid="2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) Data Foundation: Skills &amp; Suggested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97B0D-BA2C-2244-86F3-025175B80EA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 descr="endorse-gam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0" r="-4520"/>
          <a:stretch>
            <a:fillRect/>
          </a:stretch>
        </p:blipFill>
        <p:spPr>
          <a:xfrm>
            <a:off x="999836" y="1170245"/>
            <a:ext cx="6804891" cy="3931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727" y="5380182"/>
            <a:ext cx="8208818" cy="681182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0273" y="5657273"/>
            <a:ext cx="914400" cy="914400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88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nkedIn_generic">
  <a:themeElements>
    <a:clrScheme name="LinkedIn">
      <a:dk1>
        <a:srgbClr val="000000"/>
      </a:dk1>
      <a:lt1>
        <a:srgbClr val="FFFFFF"/>
      </a:lt1>
      <a:dk2>
        <a:srgbClr val="0073B2"/>
      </a:dk2>
      <a:lt2>
        <a:srgbClr val="CDCCCA"/>
      </a:lt2>
      <a:accent1>
        <a:srgbClr val="0073B2"/>
      </a:accent1>
      <a:accent2>
        <a:srgbClr val="8CC63F"/>
      </a:accent2>
      <a:accent3>
        <a:srgbClr val="FE7328"/>
      </a:accent3>
      <a:accent4>
        <a:srgbClr val="3C3D41"/>
      </a:accent4>
      <a:accent5>
        <a:srgbClr val="88898B"/>
      </a:accent5>
      <a:accent6>
        <a:srgbClr val="CDCCCA"/>
      </a:accent6>
      <a:hlink>
        <a:srgbClr val="0073B2"/>
      </a:hlink>
      <a:folHlink>
        <a:srgbClr val="0073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45720" rIns="91440" bIns="45720" rtlCol="0">
        <a:noAutofit/>
      </a:bodyPr>
      <a:lstStyle>
        <a:defPPr marL="342900" marR="0" indent="-3429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>
            <a:schemeClr val="accent1"/>
          </a:buClr>
          <a:buSzTx/>
          <a:buFont typeface="Wingdings" pitchFamily="2" charset="2"/>
          <a:buNone/>
          <a:tabLst/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accent5"/>
            </a:solidFill>
            <a:effectLst/>
            <a:uLnTx/>
            <a:uFillTx/>
            <a:latin typeface="Arial" pitchFamily="34" charset="0"/>
            <a:ea typeface="+mn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40639</TotalTime>
  <Words>952</Words>
  <Application>Microsoft Macintosh PowerPoint</Application>
  <PresentationFormat>On-screen Show (4:3)</PresentationFormat>
  <Paragraphs>361</Paragraphs>
  <Slides>39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LinkedIn_generic</vt:lpstr>
      <vt:lpstr>LinkedIn Endorsements: Reputation, Virality, and Social Tagging</vt:lpstr>
      <vt:lpstr>PowerPoint Presentation</vt:lpstr>
      <vt:lpstr>LinkedIn: The Professional Profile of Record</vt:lpstr>
      <vt:lpstr>LinkedIn’s Latest Data Product: Skill Endorsements</vt:lpstr>
      <vt:lpstr>PowerPoint Presentation</vt:lpstr>
      <vt:lpstr>Data Amplifies Desire</vt:lpstr>
      <vt:lpstr>1) Desire &amp; Social Proof</vt:lpstr>
      <vt:lpstr>2) Viral Loops &amp; Network Effects</vt:lpstr>
      <vt:lpstr>3) Data Foundation: Skills &amp; Suggested Skills</vt:lpstr>
      <vt:lpstr>Data Foundation: LinkedIn Skills</vt:lpstr>
      <vt:lpstr>Social Tagging Accelerates Adoption</vt:lpstr>
      <vt:lpstr>Outline</vt:lpstr>
      <vt:lpstr>Unsupervised Topic Discovery from Profiles</vt:lpstr>
      <vt:lpstr>Building the Skills Dictionary</vt:lpstr>
      <vt:lpstr>Topic Clustering &amp; Phrase Sense Disambiguation</vt:lpstr>
      <vt:lpstr>Skills Dictionary: Microsoft Office</vt:lpstr>
      <vt:lpstr>Deduplication Signals from Mechanical Turk</vt:lpstr>
      <vt:lpstr>Sample Task for Mechanical Turk Workers</vt:lpstr>
      <vt:lpstr>Skill Phrase Deduplication</vt:lpstr>
      <vt:lpstr>Outline</vt:lpstr>
      <vt:lpstr>Skills Classification</vt:lpstr>
      <vt:lpstr>Tagging Skill Phrases</vt:lpstr>
      <vt:lpstr>Outline</vt:lpstr>
      <vt:lpstr>Skills Classification on Member Profiles</vt:lpstr>
      <vt:lpstr>Skill Inference</vt:lpstr>
      <vt:lpstr>Skill Inference</vt:lpstr>
      <vt:lpstr>PowerPoint Presentation</vt:lpstr>
      <vt:lpstr>PowerPoint Presentation</vt:lpstr>
      <vt:lpstr>Skill Suggestions for Your LinkedIn Profile</vt:lpstr>
      <vt:lpstr>Outline</vt:lpstr>
      <vt:lpstr>Social Tagging via Skill Endorsements</vt:lpstr>
      <vt:lpstr>Suggesting Endorsements</vt:lpstr>
      <vt:lpstr>Social Tagging Accelerates Adoption</vt:lpstr>
      <vt:lpstr>Can We Find Influencers In Venture Capital?</vt:lpstr>
      <vt:lpstr>Which Skills Are Important for a Data Scientist?</vt:lpstr>
      <vt:lpstr>What Technologies are Professionals Adopting?</vt:lpstr>
      <vt:lpstr>Data Amplifies Desire</vt:lpstr>
      <vt:lpstr>Infrastructure</vt:lpstr>
      <vt:lpstr>data.linkedin.com</vt:lpstr>
    </vt:vector>
  </TitlesOfParts>
  <Company>LinkedIn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Recruiting Solutions “tagline”</dc:title>
  <dc:creator>LinkedIn Corporation</dc:creator>
  <cp:lastModifiedBy>Sam Shah</cp:lastModifiedBy>
  <cp:revision>1624</cp:revision>
  <cp:lastPrinted>2011-02-24T16:55:36Z</cp:lastPrinted>
  <dcterms:created xsi:type="dcterms:W3CDTF">2011-03-28T20:48:28Z</dcterms:created>
  <dcterms:modified xsi:type="dcterms:W3CDTF">2013-03-04T17:18:03Z</dcterms:modified>
</cp:coreProperties>
</file>